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6"/>
  </p:notesMasterIdLst>
  <p:sldIdLst>
    <p:sldId id="387" r:id="rId2"/>
    <p:sldId id="388" r:id="rId3"/>
    <p:sldId id="389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0" r:id="rId21"/>
    <p:sldId id="411" r:id="rId22"/>
    <p:sldId id="390" r:id="rId23"/>
    <p:sldId id="412" r:id="rId24"/>
    <p:sldId id="393" r:id="rId25"/>
  </p:sldIdLst>
  <p:sldSz cx="12192000" cy="6858000"/>
  <p:notesSz cx="6858000" cy="9144000"/>
  <p:embeddedFontLst>
    <p:embeddedFont>
      <p:font typeface="나눔스퀘어" panose="020B0600000101010101" pitchFamily="50" charset="-127"/>
      <p:regular r:id="rId27"/>
    </p:embeddedFont>
    <p:embeddedFont>
      <p:font typeface="나눔스퀘어 Bold" panose="020B0600000101010101" pitchFamily="50" charset="-127"/>
      <p:bold r:id="rId28"/>
    </p:embeddedFont>
    <p:embeddedFont>
      <p:font typeface="나눔스퀘어 ExtraBold" panose="020B0600000101010101" pitchFamily="50" charset="-127"/>
      <p:bold r:id="rId29"/>
    </p:embeddedFont>
    <p:embeddedFont>
      <p:font typeface="나눔스퀘어 Light" panose="020B0600000101010101" pitchFamily="50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5" userDrawn="1">
          <p15:clr>
            <a:srgbClr val="A4A3A4"/>
          </p15:clr>
        </p15:guide>
        <p15:guide id="2" pos="7037" userDrawn="1">
          <p15:clr>
            <a:srgbClr val="A4A3A4"/>
          </p15:clr>
        </p15:guide>
        <p15:guide id="3" orient="horz" pos="3724" userDrawn="1">
          <p15:clr>
            <a:srgbClr val="A4A3A4"/>
          </p15:clr>
        </p15:guide>
        <p15:guide id="4" pos="732" userDrawn="1">
          <p15:clr>
            <a:srgbClr val="A4A3A4"/>
          </p15:clr>
        </p15:guide>
        <p15:guide id="5" orient="horz" pos="594" userDrawn="1">
          <p15:clr>
            <a:srgbClr val="A4A3A4"/>
          </p15:clr>
        </p15:guide>
        <p15:guide id="7" pos="618" userDrawn="1">
          <p15:clr>
            <a:srgbClr val="A4A3A4"/>
          </p15:clr>
        </p15:guide>
        <p15:guide id="8" pos="7128" userDrawn="1">
          <p15:clr>
            <a:srgbClr val="A4A3A4"/>
          </p15:clr>
        </p15:guide>
        <p15:guide id="9" orient="horz" pos="38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17B"/>
    <a:srgbClr val="F26086"/>
    <a:srgbClr val="EF3668"/>
    <a:srgbClr val="EC1873"/>
    <a:srgbClr val="EE265A"/>
    <a:srgbClr val="C63861"/>
    <a:srgbClr val="D9D9D9"/>
    <a:srgbClr val="6B45D7"/>
    <a:srgbClr val="413B91"/>
    <a:srgbClr val="63A5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26" autoAdjust="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96" y="84"/>
      </p:cViewPr>
      <p:guideLst>
        <p:guide orient="horz" pos="685"/>
        <p:guide pos="7037"/>
        <p:guide orient="horz" pos="3724"/>
        <p:guide pos="732"/>
        <p:guide orient="horz" pos="594"/>
        <p:guide pos="618"/>
        <p:guide pos="7128"/>
        <p:guide orient="horz" pos="38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E59BD3C-3ABD-44C3-AA06-FEA6769347F0}" type="datetimeFigureOut">
              <a:rPr lang="ko-KR" altLang="en-US" smtClean="0"/>
              <a:pPr/>
              <a:t>2023-07-29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1A402C31-7BFE-487E-88A3-FAA167FFD51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06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FCB27-850B-4730-B360-1E246B961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9B4069-0008-4EB2-AB34-5A6C677C7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CD2218-96E8-4CDB-91E6-CE72FDB2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4C2E6-DD9F-4FCE-A67C-DD6F2C1B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16144-D899-47DA-A3DC-B2F1C338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2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74106-2604-4533-B6D0-81CF02B8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A519D3-A4D9-46F7-8E5E-2CD8A2C82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76241-29BF-416E-873F-44492C9D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36720-2765-4B54-BCD0-015B43AA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323B2-C763-469B-A6D7-42D951B8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95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47F461-1DDF-4DFB-BF03-799C0A215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59853A-C8E9-4368-87B8-87641DDDB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5AA98-8970-4FF4-95F5-A1152E75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B36828-6948-4B53-9E2D-2E80FB68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1A7F7-65AD-4A8A-B7E3-FEECD0CE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8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C9474-0F61-4012-BABD-4D36857A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75799-C2E3-459D-B72C-2CD4C9AF5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B9657-620D-42BF-AB64-1C52CD70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49C5C-EB1D-41B0-9453-D8A194E1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9D954D-E0F9-4DBF-94E1-7083A4F9E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78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A7424-68A7-47A4-B2B7-5A014F364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0EC171-60ED-4176-9078-F4C1DE288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8F8C2-8F33-4A36-9DD2-97AE394F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75DE6-4D1D-497C-8954-D78AB9AD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757C1-A4CC-4DC8-8AD1-E3159A70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4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BFF63-6D13-43B1-A730-8DE52AD1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3BFC3-2372-4D1D-ACE5-32A5F3E7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784EF2-94F5-4BB6-B57D-E270B138F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E9CCE-8224-4D48-97A9-754BB3A26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0F93D7-BE4C-4CA5-A9AB-10A8E800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DF7480-A799-4EC8-BEE7-1F0A02A6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82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D7223-CFF0-464E-8EE4-ED63F956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4006C0-AA94-46CA-BD12-CFD86A883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573A58-8476-4710-8118-261EF8307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35D747-77FF-4BF8-8F15-57C8B5F3C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E77A25-8565-495F-A068-89ECB6D0A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ADB52B-8E7D-4A2E-9EC0-E783A406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2358F6-F089-4989-93CB-20D86B1A9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098B85-5E9B-44AC-A003-F413A20B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193BC-0D9A-4247-9C98-D7BE42D7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04905B-4A06-4515-9EDE-8AE8FEAAA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593495-E5C2-450D-B0B6-6398041B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7993D6-6CF7-4E13-873E-C95DE4D0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7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FA4041-32B8-43F6-AA8E-63C50C19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01562F-910F-444D-AD5C-B437BA72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B0AAD8-2EC4-4E8E-8B09-1CECE31C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5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E1D61-BB62-4160-8E46-3EF49FEA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9FAD3-D3E7-4CB4-878D-2898A1F4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EDA8C6-E16D-4C14-974F-5E5912BE0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58FF-BFBB-4D18-81CD-9EE61280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6BA91F-7357-45A0-BB52-981A707EA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5E182C-6067-4E3A-9C2C-0A8C81D3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08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BCCC8-0286-4CC4-AFCE-DA206E6D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1538FE-CA27-40A7-9CBE-B447E77AA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CC1DB7-1D5B-4228-9E49-9F77DCED4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5EB56D-0111-4177-8466-5062D2CE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8E12C-7EBC-4B1A-A490-1C496587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30FA8-99C0-4A3A-B867-8D37C6A6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917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F45307-5F8A-4827-AB9D-46468B5B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640F25-4B39-4B7E-8327-C129A0AA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D2822-9864-404F-96B0-C65BDBE34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92A74-0086-4B25-B673-DC49D7A853DD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7F9C1-DD58-4757-9DAA-9594DA4C6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353C6-68DB-4A2B-9BD6-7ABDBBD22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9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3231160" y="2693960"/>
            <a:ext cx="5729680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1517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MOVIE</a:t>
            </a:r>
            <a:r>
              <a:rPr lang="en-US" altLang="ko-KR" sz="4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TOGETHER</a:t>
            </a:r>
            <a:endParaRPr lang="ko-KR" altLang="en-US" sz="4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846F9C-285B-4F60-A0A2-EB3063F4A1C6}"/>
              </a:ext>
            </a:extLst>
          </p:cNvPr>
          <p:cNvSpPr/>
          <p:nvPr/>
        </p:nvSpPr>
        <p:spPr>
          <a:xfrm>
            <a:off x="3869675" y="3390050"/>
            <a:ext cx="4594225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1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FRAMEWORK PROJECT TEAM2</a:t>
            </a:r>
            <a:endParaRPr lang="ko-KR" altLang="en-US" sz="1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C8D53C-BC6D-4979-8095-540BA57BA3A5}"/>
              </a:ext>
            </a:extLst>
          </p:cNvPr>
          <p:cNvSpPr/>
          <p:nvPr/>
        </p:nvSpPr>
        <p:spPr>
          <a:xfrm rot="5400000">
            <a:off x="-526564" y="2251618"/>
            <a:ext cx="2372881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 RIGHT RESERVED BY FULL505 TEAM2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253D51-0FD8-4B1A-8D87-A7B8125A9AED}"/>
              </a:ext>
            </a:extLst>
          </p:cNvPr>
          <p:cNvSpPr txBox="1"/>
          <p:nvPr/>
        </p:nvSpPr>
        <p:spPr>
          <a:xfrm>
            <a:off x="598320" y="533549"/>
            <a:ext cx="2128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www.movietogether.com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3E5762-5743-475D-AFA3-431C484A58E5}"/>
              </a:ext>
            </a:extLst>
          </p:cNvPr>
          <p:cNvSpPr txBox="1"/>
          <p:nvPr/>
        </p:nvSpPr>
        <p:spPr>
          <a:xfrm>
            <a:off x="9266212" y="589010"/>
            <a:ext cx="252716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11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FULL 505 TEAM2 SPRING PROJECT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>
            <a:cxnSpLocks/>
          </p:cNvCxnSpPr>
          <p:nvPr/>
        </p:nvCxnSpPr>
        <p:spPr>
          <a:xfrm>
            <a:off x="659877" y="3675925"/>
            <a:ext cx="0" cy="24396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4B854E5-9DB1-422C-A47C-20BA626302A4}"/>
              </a:ext>
            </a:extLst>
          </p:cNvPr>
          <p:cNvCxnSpPr>
            <a:cxnSpLocks/>
          </p:cNvCxnSpPr>
          <p:nvPr/>
        </p:nvCxnSpPr>
        <p:spPr>
          <a:xfrm>
            <a:off x="11673697" y="1126733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3DC184B-DD01-4893-A996-EA6E3B6EF47B}"/>
              </a:ext>
            </a:extLst>
          </p:cNvPr>
          <p:cNvSpPr txBox="1"/>
          <p:nvPr/>
        </p:nvSpPr>
        <p:spPr>
          <a:xfrm>
            <a:off x="10499085" y="6040959"/>
            <a:ext cx="1298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2023.</a:t>
            </a:r>
            <a:r>
              <a:rPr lang="en-US" altLang="ko-KR" sz="3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7181C8-4656-39A4-4CC2-97C123E84057}"/>
              </a:ext>
            </a:extLst>
          </p:cNvPr>
          <p:cNvSpPr txBox="1"/>
          <p:nvPr/>
        </p:nvSpPr>
        <p:spPr>
          <a:xfrm>
            <a:off x="547986" y="6255481"/>
            <a:ext cx="252716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11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FULL 505 TEAM2 SPRING PROJECT</a:t>
            </a:r>
          </a:p>
        </p:txBody>
      </p:sp>
    </p:spTree>
    <p:extLst>
      <p:ext uri="{BB962C8B-B14F-4D97-AF65-F5344CB8AC3E}">
        <p14:creationId xmlns:p14="http://schemas.microsoft.com/office/powerpoint/2010/main" val="2329348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508" y="367690"/>
            <a:ext cx="591389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상세 </a:t>
            </a:r>
            <a:r>
              <a:rPr lang="en-US" altLang="ko-KR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EA5ABB-55F9-4D8C-B9AF-59310D3E3FC0}"/>
              </a:ext>
            </a:extLst>
          </p:cNvPr>
          <p:cNvSpPr txBox="1"/>
          <p:nvPr/>
        </p:nvSpPr>
        <p:spPr>
          <a:xfrm>
            <a:off x="527992" y="6213311"/>
            <a:ext cx="22319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www.movietogether.com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D515C-2BEA-435E-BC5E-2FEACE0030A2}"/>
              </a:ext>
            </a:extLst>
          </p:cNvPr>
          <p:cNvSpPr/>
          <p:nvPr/>
        </p:nvSpPr>
        <p:spPr>
          <a:xfrm rot="5400000">
            <a:off x="-620090" y="3275642"/>
            <a:ext cx="241927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 RIGHT RESERVED BY FULL505 TEAM2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9779EA-C192-49C6-8E96-1374492D2768}"/>
              </a:ext>
            </a:extLst>
          </p:cNvPr>
          <p:cNvGrpSpPr/>
          <p:nvPr/>
        </p:nvGrpSpPr>
        <p:grpSpPr>
          <a:xfrm>
            <a:off x="11366469" y="5630566"/>
            <a:ext cx="433278" cy="833333"/>
            <a:chOff x="11611429" y="5882986"/>
            <a:chExt cx="433278" cy="83333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FF86-871D-4566-BD6B-F640E00AA98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0FBA50-E1F2-4E43-B740-B573D0700D07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B703A7-4D08-67D7-C0C2-2F5EF55C075F}"/>
              </a:ext>
            </a:extLst>
          </p:cNvPr>
          <p:cNvSpPr/>
          <p:nvPr/>
        </p:nvSpPr>
        <p:spPr>
          <a:xfrm>
            <a:off x="1063808" y="4373963"/>
            <a:ext cx="205798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7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7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958EA-DF02-3148-B764-0B542678B142}"/>
              </a:ext>
            </a:extLst>
          </p:cNvPr>
          <p:cNvSpPr/>
          <p:nvPr/>
        </p:nvSpPr>
        <p:spPr>
          <a:xfrm>
            <a:off x="1063808" y="4957078"/>
            <a:ext cx="6613342" cy="804112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리뷰 작성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</a:t>
            </a:r>
            <a:r>
              <a:rPr lang="ko-KR" alt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시</a:t>
            </a:r>
            <a:r>
              <a:rPr lang="en-US" altLang="ko-KR" sz="2100">
                <a:solidFill>
                  <a:schemeClr val="tx1">
                    <a:lumMod val="65000"/>
                    <a:lumOff val="35000"/>
                  </a:schemeClr>
                </a:solidFill>
              </a:rPr>
              <a:t>),      </a:t>
            </a:r>
            <a:r>
              <a:rPr lang="ko-KR" alt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리뷰 추천</a:t>
            </a:r>
            <a:r>
              <a:rPr lang="en-US" altLang="ko-KR" sz="210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리뷰 보기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(modal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창</a:t>
            </a:r>
            <a:r>
              <a:rPr lang="en-US" altLang="ko-KR" sz="2100">
                <a:solidFill>
                  <a:schemeClr val="tx1">
                    <a:lumMod val="65000"/>
                    <a:lumOff val="35000"/>
                  </a:schemeClr>
                </a:solidFill>
              </a:rPr>
              <a:t>) ,    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리뷰 삭제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수정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DE4280-1471-519A-C0AB-A75998DE29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0" r="1973"/>
          <a:stretch/>
        </p:blipFill>
        <p:spPr>
          <a:xfrm>
            <a:off x="1063808" y="1399402"/>
            <a:ext cx="6118755" cy="26953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616262-2E5A-75B5-46AC-CD5BE147C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77" r="26266"/>
          <a:stretch/>
        </p:blipFill>
        <p:spPr>
          <a:xfrm>
            <a:off x="7505943" y="1399402"/>
            <a:ext cx="3943350" cy="269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54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508" y="367690"/>
            <a:ext cx="591389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상세 </a:t>
            </a:r>
            <a:r>
              <a:rPr lang="en-US" altLang="ko-KR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리뷰작성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EA5ABB-55F9-4D8C-B9AF-59310D3E3FC0}"/>
              </a:ext>
            </a:extLst>
          </p:cNvPr>
          <p:cNvSpPr txBox="1"/>
          <p:nvPr/>
        </p:nvSpPr>
        <p:spPr>
          <a:xfrm>
            <a:off x="527992" y="6213311"/>
            <a:ext cx="22319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www.movietogether.com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D515C-2BEA-435E-BC5E-2FEACE0030A2}"/>
              </a:ext>
            </a:extLst>
          </p:cNvPr>
          <p:cNvSpPr/>
          <p:nvPr/>
        </p:nvSpPr>
        <p:spPr>
          <a:xfrm rot="5400000">
            <a:off x="-620090" y="3275642"/>
            <a:ext cx="241927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 RIGHT RESERVED BY FULL505 TEAM2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9779EA-C192-49C6-8E96-1374492D2768}"/>
              </a:ext>
            </a:extLst>
          </p:cNvPr>
          <p:cNvGrpSpPr/>
          <p:nvPr/>
        </p:nvGrpSpPr>
        <p:grpSpPr>
          <a:xfrm>
            <a:off x="11366469" y="5630566"/>
            <a:ext cx="433278" cy="833333"/>
            <a:chOff x="11611429" y="5882986"/>
            <a:chExt cx="433278" cy="83333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FF86-871D-4566-BD6B-F640E00AA98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0FBA50-E1F2-4E43-B740-B573D0700D07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B703A7-4D08-67D7-C0C2-2F5EF55C075F}"/>
              </a:ext>
            </a:extLst>
          </p:cNvPr>
          <p:cNvSpPr/>
          <p:nvPr/>
        </p:nvSpPr>
        <p:spPr>
          <a:xfrm>
            <a:off x="1063808" y="4373963"/>
            <a:ext cx="205798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7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기능 </a:t>
            </a:r>
            <a:r>
              <a:rPr lang="en-US" altLang="ko-KR" sz="27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958EA-DF02-3148-B764-0B542678B142}"/>
              </a:ext>
            </a:extLst>
          </p:cNvPr>
          <p:cNvSpPr/>
          <p:nvPr/>
        </p:nvSpPr>
        <p:spPr>
          <a:xfrm>
            <a:off x="1063808" y="4957078"/>
            <a:ext cx="6613342" cy="804112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Scroll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이벤트 </a:t>
            </a:r>
            <a:r>
              <a:rPr lang="ko-KR" altLang="en-US" sz="2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리스너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ajax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통신을 활용한 리뷰 불러오기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Hover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메소드 활용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sz="2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별점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입력 기능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reviewScroll">
            <a:hlinkClick r:id="" action="ppaction://media"/>
            <a:extLst>
              <a:ext uri="{FF2B5EF4-FFF2-40B4-BE49-F238E27FC236}">
                <a16:creationId xmlns:a16="http://schemas.microsoft.com/office/drawing/2014/main" id="{20A48B14-53B8-B921-F46A-1A6C33C206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7920" y="1360793"/>
            <a:ext cx="6448064" cy="2787110"/>
          </a:xfrm>
          <a:prstGeom prst="rect">
            <a:avLst/>
          </a:prstGeom>
        </p:spPr>
      </p:pic>
      <p:pic>
        <p:nvPicPr>
          <p:cNvPr id="5" name="reviewStar">
            <a:hlinkClick r:id="" action="ppaction://media"/>
            <a:extLst>
              <a:ext uri="{FF2B5EF4-FFF2-40B4-BE49-F238E27FC236}">
                <a16:creationId xmlns:a16="http://schemas.microsoft.com/office/drawing/2014/main" id="{92E6CD04-E7E0-9E77-581D-5B06809158E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71272" y="1360793"/>
            <a:ext cx="3848258" cy="278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0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508" y="367690"/>
            <a:ext cx="5252560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 영화 리스트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EA5ABB-55F9-4D8C-B9AF-59310D3E3FC0}"/>
              </a:ext>
            </a:extLst>
          </p:cNvPr>
          <p:cNvSpPr txBox="1"/>
          <p:nvPr/>
        </p:nvSpPr>
        <p:spPr>
          <a:xfrm>
            <a:off x="527992" y="6213311"/>
            <a:ext cx="22319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www.movietogether.com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D515C-2BEA-435E-BC5E-2FEACE0030A2}"/>
              </a:ext>
            </a:extLst>
          </p:cNvPr>
          <p:cNvSpPr/>
          <p:nvPr/>
        </p:nvSpPr>
        <p:spPr>
          <a:xfrm rot="5400000">
            <a:off x="-620090" y="3275642"/>
            <a:ext cx="241927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 RIGHT RESERVED BY FULL505 TEAM2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9779EA-C192-49C6-8E96-1374492D2768}"/>
              </a:ext>
            </a:extLst>
          </p:cNvPr>
          <p:cNvGrpSpPr/>
          <p:nvPr/>
        </p:nvGrpSpPr>
        <p:grpSpPr>
          <a:xfrm>
            <a:off x="11366469" y="5630566"/>
            <a:ext cx="433278" cy="833333"/>
            <a:chOff x="11611429" y="5882986"/>
            <a:chExt cx="433278" cy="83333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FF86-871D-4566-BD6B-F640E00AA98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12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0FBA50-E1F2-4E43-B740-B573D0700D07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B703A7-4D08-67D7-C0C2-2F5EF55C075F}"/>
              </a:ext>
            </a:extLst>
          </p:cNvPr>
          <p:cNvSpPr/>
          <p:nvPr/>
        </p:nvSpPr>
        <p:spPr>
          <a:xfrm>
            <a:off x="7378170" y="1414780"/>
            <a:ext cx="219689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958EA-DF02-3148-B764-0B542678B142}"/>
              </a:ext>
            </a:extLst>
          </p:cNvPr>
          <p:cNvSpPr/>
          <p:nvPr/>
        </p:nvSpPr>
        <p:spPr>
          <a:xfrm>
            <a:off x="7378170" y="1997896"/>
            <a:ext cx="4071123" cy="416313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좋아요 표시한 영화 리스트 출력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E73A00-A224-2296-D596-D25E2DB74BF3}"/>
              </a:ext>
            </a:extLst>
          </p:cNvPr>
          <p:cNvSpPr/>
          <p:nvPr/>
        </p:nvSpPr>
        <p:spPr>
          <a:xfrm>
            <a:off x="7378170" y="2861496"/>
            <a:ext cx="219689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방법 </a:t>
            </a:r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10CEC1-9437-2E4B-EDED-EC27A3B1348F}"/>
              </a:ext>
            </a:extLst>
          </p:cNvPr>
          <p:cNvSpPr/>
          <p:nvPr/>
        </p:nvSpPr>
        <p:spPr>
          <a:xfrm>
            <a:off x="7378170" y="3444612"/>
            <a:ext cx="4071123" cy="1804514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비동기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Promise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 활용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TMDB(Search) API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활용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Member DB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등록된 영화 코드를 활용 및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Movie DB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속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영화명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불러오기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영화명을 활용해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TMDB Search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7C187046-05BA-FDD4-2E43-232AD479E9B5}"/>
              </a:ext>
            </a:extLst>
          </p:cNvPr>
          <p:cNvGrpSpPr/>
          <p:nvPr/>
        </p:nvGrpSpPr>
        <p:grpSpPr>
          <a:xfrm>
            <a:off x="940703" y="1809140"/>
            <a:ext cx="5978004" cy="3230359"/>
            <a:chOff x="0" y="0"/>
            <a:chExt cx="15175051" cy="8200205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0537D961-DCD0-A2C6-C13D-2338FA505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5556" b="15556"/>
            <a:stretch>
              <a:fillRect/>
            </a:stretch>
          </p:blipFill>
          <p:spPr>
            <a:xfrm>
              <a:off x="0" y="0"/>
              <a:ext cx="15175051" cy="8200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7927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508" y="367690"/>
            <a:ext cx="5252560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 영화 리스트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EA5ABB-55F9-4D8C-B9AF-59310D3E3FC0}"/>
              </a:ext>
            </a:extLst>
          </p:cNvPr>
          <p:cNvSpPr txBox="1"/>
          <p:nvPr/>
        </p:nvSpPr>
        <p:spPr>
          <a:xfrm>
            <a:off x="527992" y="6213311"/>
            <a:ext cx="22319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www.movietogether.com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D515C-2BEA-435E-BC5E-2FEACE0030A2}"/>
              </a:ext>
            </a:extLst>
          </p:cNvPr>
          <p:cNvSpPr/>
          <p:nvPr/>
        </p:nvSpPr>
        <p:spPr>
          <a:xfrm rot="5400000">
            <a:off x="-620090" y="3275642"/>
            <a:ext cx="241927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 RIGHT RESERVED BY FULL505 TEAM2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9779EA-C192-49C6-8E96-1374492D2768}"/>
              </a:ext>
            </a:extLst>
          </p:cNvPr>
          <p:cNvGrpSpPr/>
          <p:nvPr/>
        </p:nvGrpSpPr>
        <p:grpSpPr>
          <a:xfrm>
            <a:off x="11366469" y="5630566"/>
            <a:ext cx="433278" cy="833333"/>
            <a:chOff x="11611429" y="5882986"/>
            <a:chExt cx="433278" cy="83333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FF86-871D-4566-BD6B-F640E00AA98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13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0FBA50-E1F2-4E43-B740-B573D0700D07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E73A00-A224-2296-D596-D25E2DB74BF3}"/>
              </a:ext>
            </a:extLst>
          </p:cNvPr>
          <p:cNvSpPr/>
          <p:nvPr/>
        </p:nvSpPr>
        <p:spPr>
          <a:xfrm>
            <a:off x="1040843" y="3746378"/>
            <a:ext cx="219689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방법 </a:t>
            </a:r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10CEC1-9437-2E4B-EDED-EC27A3B1348F}"/>
              </a:ext>
            </a:extLst>
          </p:cNvPr>
          <p:cNvSpPr/>
          <p:nvPr/>
        </p:nvSpPr>
        <p:spPr>
          <a:xfrm>
            <a:off x="1040843" y="4356021"/>
            <a:ext cx="4787501" cy="1361316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Member table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Session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영역에 저장된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Member_like_list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(String Type &gt; Array)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Movie table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movie_pk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(Int) Key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활용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CD14C6FE-14B4-461A-2EF4-827CB7044AF7}"/>
              </a:ext>
            </a:extLst>
          </p:cNvPr>
          <p:cNvSpPr/>
          <p:nvPr/>
        </p:nvSpPr>
        <p:spPr>
          <a:xfrm>
            <a:off x="917817" y="1425226"/>
            <a:ext cx="9338502" cy="1677159"/>
          </a:xfrm>
          <a:custGeom>
            <a:avLst/>
            <a:gdLst/>
            <a:ahLst/>
            <a:cxnLst/>
            <a:rect l="l" t="t" r="r" b="b"/>
            <a:pathLst>
              <a:path w="11375450" h="2042987">
                <a:moveTo>
                  <a:pt x="0" y="0"/>
                </a:moveTo>
                <a:lnTo>
                  <a:pt x="11375450" y="0"/>
                </a:lnTo>
                <a:lnTo>
                  <a:pt x="11375450" y="2042988"/>
                </a:lnTo>
                <a:lnTo>
                  <a:pt x="0" y="2042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532CAB-86C2-F0BD-1E07-5DE9FC693CBC}"/>
              </a:ext>
            </a:extLst>
          </p:cNvPr>
          <p:cNvSpPr/>
          <p:nvPr/>
        </p:nvSpPr>
        <p:spPr>
          <a:xfrm>
            <a:off x="6096000" y="3390574"/>
            <a:ext cx="4690981" cy="2293369"/>
          </a:xfrm>
          <a:custGeom>
            <a:avLst/>
            <a:gdLst/>
            <a:ahLst/>
            <a:cxnLst/>
            <a:rect l="l" t="t" r="r" b="b"/>
            <a:pathLst>
              <a:path w="6086916" h="2975826">
                <a:moveTo>
                  <a:pt x="0" y="0"/>
                </a:moveTo>
                <a:lnTo>
                  <a:pt x="6086917" y="0"/>
                </a:lnTo>
                <a:lnTo>
                  <a:pt x="6086917" y="2975826"/>
                </a:lnTo>
                <a:lnTo>
                  <a:pt x="0" y="2975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661649-5239-2674-69D6-A2B9B03D2C34}"/>
              </a:ext>
            </a:extLst>
          </p:cNvPr>
          <p:cNvSpPr/>
          <p:nvPr/>
        </p:nvSpPr>
        <p:spPr>
          <a:xfrm>
            <a:off x="6972300" y="2976499"/>
            <a:ext cx="847725" cy="90552"/>
          </a:xfrm>
          <a:prstGeom prst="rect">
            <a:avLst/>
          </a:prstGeom>
          <a:solidFill>
            <a:schemeClr val="accent4">
              <a:alpha val="33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36B24F-7101-A20E-CDF5-8A0A2DD89D4C}"/>
              </a:ext>
            </a:extLst>
          </p:cNvPr>
          <p:cNvSpPr/>
          <p:nvPr/>
        </p:nvSpPr>
        <p:spPr>
          <a:xfrm>
            <a:off x="6159500" y="3977360"/>
            <a:ext cx="3536950" cy="127864"/>
          </a:xfrm>
          <a:prstGeom prst="rect">
            <a:avLst/>
          </a:prstGeom>
          <a:solidFill>
            <a:schemeClr val="accent4">
              <a:alpha val="33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5CECD9-0D12-32FC-02E0-EAABA9318CA8}"/>
              </a:ext>
            </a:extLst>
          </p:cNvPr>
          <p:cNvSpPr/>
          <p:nvPr/>
        </p:nvSpPr>
        <p:spPr>
          <a:xfrm>
            <a:off x="6159500" y="4186910"/>
            <a:ext cx="3536950" cy="127864"/>
          </a:xfrm>
          <a:prstGeom prst="rect">
            <a:avLst/>
          </a:prstGeom>
          <a:solidFill>
            <a:schemeClr val="accent4">
              <a:alpha val="33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67ABEB-5A9E-1091-5F67-0497DE061A7D}"/>
              </a:ext>
            </a:extLst>
          </p:cNvPr>
          <p:cNvSpPr/>
          <p:nvPr/>
        </p:nvSpPr>
        <p:spPr>
          <a:xfrm>
            <a:off x="6159500" y="4759930"/>
            <a:ext cx="3536950" cy="127864"/>
          </a:xfrm>
          <a:prstGeom prst="rect">
            <a:avLst/>
          </a:prstGeom>
          <a:solidFill>
            <a:schemeClr val="accent4">
              <a:alpha val="33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1245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645" y="367665"/>
            <a:ext cx="5913755" cy="69596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영화관 데이터 최신화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EA5ABB-55F9-4D8C-B9AF-59310D3E3FC0}"/>
              </a:ext>
            </a:extLst>
          </p:cNvPr>
          <p:cNvSpPr txBox="1"/>
          <p:nvPr/>
        </p:nvSpPr>
        <p:spPr>
          <a:xfrm>
            <a:off x="527685" y="6213475"/>
            <a:ext cx="2232025" cy="276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www.movietogether.com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D515C-2BEA-435E-BC5E-2FEACE0030A2}"/>
              </a:ext>
            </a:extLst>
          </p:cNvPr>
          <p:cNvSpPr/>
          <p:nvPr/>
        </p:nvSpPr>
        <p:spPr>
          <a:xfrm rot="5400000">
            <a:off x="-620395" y="3275330"/>
            <a:ext cx="2419350" cy="123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 RIGHT RESERVED BY FULL505 TEAM2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9779EA-C192-49C6-8E96-1374492D2768}"/>
              </a:ext>
            </a:extLst>
          </p:cNvPr>
          <p:cNvGrpSpPr/>
          <p:nvPr/>
        </p:nvGrpSpPr>
        <p:grpSpPr>
          <a:xfrm>
            <a:off x="11366500" y="5630545"/>
            <a:ext cx="433070" cy="833120"/>
            <a:chOff x="11366500" y="5630545"/>
            <a:chExt cx="433070" cy="8331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FF86-871D-4566-BD6B-F640E00AA98D}"/>
                </a:ext>
              </a:extLst>
            </p:cNvPr>
            <p:cNvSpPr txBox="1"/>
            <p:nvPr/>
          </p:nvSpPr>
          <p:spPr>
            <a:xfrm>
              <a:off x="11366500" y="5817870"/>
              <a:ext cx="433070" cy="646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14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0FBA50-E1F2-4E43-B740-B573D0700D07}"/>
                </a:ext>
              </a:extLst>
            </p:cNvPr>
            <p:cNvSpPr/>
            <p:nvPr/>
          </p:nvSpPr>
          <p:spPr>
            <a:xfrm>
              <a:off x="11449050" y="5630545"/>
              <a:ext cx="350520" cy="1066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B703A7-4D08-67D7-C0C2-2F5EF55C075F}"/>
              </a:ext>
            </a:extLst>
          </p:cNvPr>
          <p:cNvSpPr/>
          <p:nvPr/>
        </p:nvSpPr>
        <p:spPr>
          <a:xfrm>
            <a:off x="1220470" y="4304030"/>
            <a:ext cx="2058035" cy="481965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7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7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958EA-DF02-3148-B764-0B542678B142}"/>
              </a:ext>
            </a:extLst>
          </p:cNvPr>
          <p:cNvSpPr/>
          <p:nvPr/>
        </p:nvSpPr>
        <p:spPr>
          <a:xfrm>
            <a:off x="1220470" y="4909820"/>
            <a:ext cx="4076065" cy="416560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신설 또는 폐점 영화관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업데이트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2C40FD-AE61-78A5-B55C-09A0F9EB7359}"/>
              </a:ext>
            </a:extLst>
          </p:cNvPr>
          <p:cNvSpPr/>
          <p:nvPr/>
        </p:nvSpPr>
        <p:spPr>
          <a:xfrm>
            <a:off x="5447665" y="554990"/>
            <a:ext cx="2058035" cy="481965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en-US" altLang="ko-KR" sz="27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7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전용</a:t>
            </a:r>
            <a:r>
              <a:rPr lang="en-US" altLang="ko-KR" sz="27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pic>
        <p:nvPicPr>
          <p:cNvPr id="5" name="그림 4" descr="C:/Users/it/AppData/Roaming/PolarisOffice/ETemp/1236_20341176/image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4" r="5102"/>
          <a:stretch>
            <a:fillRect/>
          </a:stretch>
        </p:blipFill>
        <p:spPr>
          <a:xfrm>
            <a:off x="997585" y="1399540"/>
            <a:ext cx="4537710" cy="2539365"/>
          </a:xfrm>
          <a:prstGeom prst="rect">
            <a:avLst/>
          </a:prstGeom>
          <a:noFill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327A8C8-761F-E03C-462F-EAFAEB307999}"/>
              </a:ext>
            </a:extLst>
          </p:cNvPr>
          <p:cNvSpPr/>
          <p:nvPr/>
        </p:nvSpPr>
        <p:spPr>
          <a:xfrm>
            <a:off x="5909310" y="4304030"/>
            <a:ext cx="1651000" cy="481965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7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방법 </a:t>
            </a:r>
            <a:r>
              <a:rPr lang="en-US" altLang="ko-KR" sz="27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19B203-ADAA-4EB0-93E0-7CA2972CDD7A}"/>
              </a:ext>
            </a:extLst>
          </p:cNvPr>
          <p:cNvSpPr/>
          <p:nvPr/>
        </p:nvSpPr>
        <p:spPr>
          <a:xfrm>
            <a:off x="5909310" y="4909820"/>
            <a:ext cx="4566285" cy="1012825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Selenium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라이브러리 활용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 클릭 시 각 영화관 회사의 홈페이지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영화관 이름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지역정보 최신화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저장 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6" name="그림 1" descr="C:/Users/it/AppData/Roaming/PolarisOffice/ETemp/1236_20341176/fImage11110319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675" y="2661920"/>
            <a:ext cx="7948930" cy="9467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7258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508" y="367690"/>
            <a:ext cx="5252560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자유 게시판</a:t>
            </a:r>
            <a:endParaRPr lang="ko-KR" altLang="en-US" sz="44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EA5ABB-55F9-4D8C-B9AF-59310D3E3FC0}"/>
              </a:ext>
            </a:extLst>
          </p:cNvPr>
          <p:cNvSpPr txBox="1"/>
          <p:nvPr/>
        </p:nvSpPr>
        <p:spPr>
          <a:xfrm>
            <a:off x="527992" y="6213311"/>
            <a:ext cx="22319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www.movietogether.com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D515C-2BEA-435E-BC5E-2FEACE0030A2}"/>
              </a:ext>
            </a:extLst>
          </p:cNvPr>
          <p:cNvSpPr/>
          <p:nvPr/>
        </p:nvSpPr>
        <p:spPr>
          <a:xfrm rot="5400000">
            <a:off x="-620090" y="3275642"/>
            <a:ext cx="241927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 RIGHT RESERVED BY FULL505 TEAM2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9779EA-C192-49C6-8E96-1374492D2768}"/>
              </a:ext>
            </a:extLst>
          </p:cNvPr>
          <p:cNvGrpSpPr/>
          <p:nvPr/>
        </p:nvGrpSpPr>
        <p:grpSpPr>
          <a:xfrm>
            <a:off x="11366469" y="5630566"/>
            <a:ext cx="433278" cy="833333"/>
            <a:chOff x="11611429" y="5882986"/>
            <a:chExt cx="433278" cy="83333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FF86-871D-4566-BD6B-F640E00AA98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15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0FBA50-E1F2-4E43-B740-B573D0700D07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B703A7-4D08-67D7-C0C2-2F5EF55C075F}"/>
              </a:ext>
            </a:extLst>
          </p:cNvPr>
          <p:cNvSpPr/>
          <p:nvPr/>
        </p:nvSpPr>
        <p:spPr>
          <a:xfrm>
            <a:off x="7462545" y="1120680"/>
            <a:ext cx="219689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958EA-DF02-3148-B764-0B542678B142}"/>
              </a:ext>
            </a:extLst>
          </p:cNvPr>
          <p:cNvSpPr/>
          <p:nvPr/>
        </p:nvSpPr>
        <p:spPr>
          <a:xfrm>
            <a:off x="7462545" y="1682707"/>
            <a:ext cx="4071123" cy="1967507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게시판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CRUD,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 업로드 및 다운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게시글 제목 검색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댓글 작성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시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댓글 삭제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작성자 및 관리자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2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페이지네이션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E73A00-A224-2296-D596-D25E2DB74BF3}"/>
              </a:ext>
            </a:extLst>
          </p:cNvPr>
          <p:cNvSpPr/>
          <p:nvPr/>
        </p:nvSpPr>
        <p:spPr>
          <a:xfrm>
            <a:off x="7462545" y="3847474"/>
            <a:ext cx="219689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방법 </a:t>
            </a:r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10CEC1-9437-2E4B-EDED-EC27A3B1348F}"/>
              </a:ext>
            </a:extLst>
          </p:cNvPr>
          <p:cNvSpPr/>
          <p:nvPr/>
        </p:nvSpPr>
        <p:spPr>
          <a:xfrm>
            <a:off x="7462545" y="4430590"/>
            <a:ext cx="4071123" cy="1361316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Spring REST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방식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(GET,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POST)</a:t>
            </a:r>
          </a:p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Thymeleaf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Jquery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PageHelper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C8392E-1C50-61DC-E842-1735ED18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52" y="1323579"/>
            <a:ext cx="6099739" cy="43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4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508" y="367690"/>
            <a:ext cx="5252560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자유 게시판</a:t>
            </a:r>
            <a:endParaRPr lang="ko-KR" altLang="en-US" sz="44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EA5ABB-55F9-4D8C-B9AF-59310D3E3FC0}"/>
              </a:ext>
            </a:extLst>
          </p:cNvPr>
          <p:cNvSpPr txBox="1"/>
          <p:nvPr/>
        </p:nvSpPr>
        <p:spPr>
          <a:xfrm>
            <a:off x="527992" y="6213311"/>
            <a:ext cx="22319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www.movietogether.com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D515C-2BEA-435E-BC5E-2FEACE0030A2}"/>
              </a:ext>
            </a:extLst>
          </p:cNvPr>
          <p:cNvSpPr/>
          <p:nvPr/>
        </p:nvSpPr>
        <p:spPr>
          <a:xfrm rot="5400000">
            <a:off x="-620090" y="3275642"/>
            <a:ext cx="241927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 RIGHT RESERVED BY FULL505 TEAM2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9779EA-C192-49C6-8E96-1374492D2768}"/>
              </a:ext>
            </a:extLst>
          </p:cNvPr>
          <p:cNvGrpSpPr/>
          <p:nvPr/>
        </p:nvGrpSpPr>
        <p:grpSpPr>
          <a:xfrm>
            <a:off x="11366469" y="5630566"/>
            <a:ext cx="433278" cy="833333"/>
            <a:chOff x="11611429" y="5882986"/>
            <a:chExt cx="433278" cy="83333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FF86-871D-4566-BD6B-F640E00AA98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16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0FBA50-E1F2-4E43-B740-B573D0700D07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CD24F61-A794-BBDD-B4B7-EDDA5FE13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35" y="1275729"/>
            <a:ext cx="4877103" cy="43548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4A1C6E-F9A9-9893-C78C-B1F59CB4B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527" y="1275729"/>
            <a:ext cx="5452766" cy="246953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E57D9D5-47C5-DCFD-97DF-39228549B629}"/>
              </a:ext>
            </a:extLst>
          </p:cNvPr>
          <p:cNvSpPr/>
          <p:nvPr/>
        </p:nvSpPr>
        <p:spPr>
          <a:xfrm>
            <a:off x="6175283" y="4778159"/>
            <a:ext cx="4664352" cy="804112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시 댓글 작성 창 보이기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작성자 또는 관리자일 경우 버튼 보이기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901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508" y="367690"/>
            <a:ext cx="5252560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문의 게시판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EA5ABB-55F9-4D8C-B9AF-59310D3E3FC0}"/>
              </a:ext>
            </a:extLst>
          </p:cNvPr>
          <p:cNvSpPr txBox="1"/>
          <p:nvPr/>
        </p:nvSpPr>
        <p:spPr>
          <a:xfrm>
            <a:off x="527992" y="6213311"/>
            <a:ext cx="22319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www.movietogether.com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D515C-2BEA-435E-BC5E-2FEACE0030A2}"/>
              </a:ext>
            </a:extLst>
          </p:cNvPr>
          <p:cNvSpPr/>
          <p:nvPr/>
        </p:nvSpPr>
        <p:spPr>
          <a:xfrm rot="5400000">
            <a:off x="-620090" y="3275642"/>
            <a:ext cx="241927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 RIGHT RESERVED BY FULL505 TEAM2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9779EA-C192-49C6-8E96-1374492D2768}"/>
              </a:ext>
            </a:extLst>
          </p:cNvPr>
          <p:cNvGrpSpPr/>
          <p:nvPr/>
        </p:nvGrpSpPr>
        <p:grpSpPr>
          <a:xfrm>
            <a:off x="11366469" y="5630566"/>
            <a:ext cx="433278" cy="833333"/>
            <a:chOff x="11611429" y="5882986"/>
            <a:chExt cx="433278" cy="83333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FF86-871D-4566-BD6B-F640E00AA98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17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0FBA50-E1F2-4E43-B740-B573D0700D07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BE19D9D-5551-AA84-F0EE-DAC967047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80" y="1275729"/>
            <a:ext cx="5746373" cy="435483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E2FA0FA-2F21-6ADB-7B0B-F6C343C5842C}"/>
              </a:ext>
            </a:extLst>
          </p:cNvPr>
          <p:cNvSpPr/>
          <p:nvPr/>
        </p:nvSpPr>
        <p:spPr>
          <a:xfrm>
            <a:off x="7008111" y="1275729"/>
            <a:ext cx="219689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30AC90-E091-6E5D-C10E-9A4144C7F602}"/>
              </a:ext>
            </a:extLst>
          </p:cNvPr>
          <p:cNvSpPr/>
          <p:nvPr/>
        </p:nvSpPr>
        <p:spPr>
          <a:xfrm>
            <a:off x="7008111" y="1837756"/>
            <a:ext cx="4071123" cy="2743104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게시판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CRUD</a:t>
            </a:r>
          </a:p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 업로드 및 다운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게시글 제목 검색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댓글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페이지네이션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카테고리 별 게시글 출력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(ajax)</a:t>
            </a:r>
          </a:p>
          <a:p>
            <a:pPr>
              <a:lnSpc>
                <a:spcPct val="120000"/>
              </a:lnSpc>
            </a:pP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039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508" y="367690"/>
            <a:ext cx="5252560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문의 게시판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EA5ABB-55F9-4D8C-B9AF-59310D3E3FC0}"/>
              </a:ext>
            </a:extLst>
          </p:cNvPr>
          <p:cNvSpPr txBox="1"/>
          <p:nvPr/>
        </p:nvSpPr>
        <p:spPr>
          <a:xfrm>
            <a:off x="527992" y="6213311"/>
            <a:ext cx="22319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www.movietogether.com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D515C-2BEA-435E-BC5E-2FEACE0030A2}"/>
              </a:ext>
            </a:extLst>
          </p:cNvPr>
          <p:cNvSpPr/>
          <p:nvPr/>
        </p:nvSpPr>
        <p:spPr>
          <a:xfrm rot="5400000">
            <a:off x="-620090" y="3275642"/>
            <a:ext cx="241927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 RIGHT RESERVED BY FULL505 TEAM2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9779EA-C192-49C6-8E96-1374492D2768}"/>
              </a:ext>
            </a:extLst>
          </p:cNvPr>
          <p:cNvGrpSpPr/>
          <p:nvPr/>
        </p:nvGrpSpPr>
        <p:grpSpPr>
          <a:xfrm>
            <a:off x="11366469" y="5630566"/>
            <a:ext cx="433278" cy="833333"/>
            <a:chOff x="11611429" y="5882986"/>
            <a:chExt cx="433278" cy="83333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FF86-871D-4566-BD6B-F640E00AA98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18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0FBA50-E1F2-4E43-B740-B573D0700D07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2FA0FA-2F21-6ADB-7B0B-F6C343C5842C}"/>
              </a:ext>
            </a:extLst>
          </p:cNvPr>
          <p:cNvSpPr/>
          <p:nvPr/>
        </p:nvSpPr>
        <p:spPr>
          <a:xfrm>
            <a:off x="958567" y="4734546"/>
            <a:ext cx="219689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30AC90-E091-6E5D-C10E-9A4144C7F602}"/>
              </a:ext>
            </a:extLst>
          </p:cNvPr>
          <p:cNvSpPr/>
          <p:nvPr/>
        </p:nvSpPr>
        <p:spPr>
          <a:xfrm>
            <a:off x="2759978" y="4747874"/>
            <a:ext cx="4071123" cy="157970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Session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영역에 저장된 작성자 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또는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계급 검사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게시글 작성시 카테고리 선택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C13F4-C430-6DA0-36E0-4B79258F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36" y="1207981"/>
            <a:ext cx="5889936" cy="32663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E221E1-35F3-A92D-01CF-3A267C729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01" y="1207981"/>
            <a:ext cx="4402332" cy="16687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B49956-802A-1955-7FF2-C99EFAA1F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589" y="3020029"/>
            <a:ext cx="4361851" cy="342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73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508" y="367690"/>
            <a:ext cx="5252560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 페이지 </a:t>
            </a:r>
            <a:r>
              <a:rPr lang="en-US" altLang="ko-KR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EA5ABB-55F9-4D8C-B9AF-59310D3E3FC0}"/>
              </a:ext>
            </a:extLst>
          </p:cNvPr>
          <p:cNvSpPr txBox="1"/>
          <p:nvPr/>
        </p:nvSpPr>
        <p:spPr>
          <a:xfrm>
            <a:off x="527992" y="6213311"/>
            <a:ext cx="22319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www.movietogether.com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D515C-2BEA-435E-BC5E-2FEACE0030A2}"/>
              </a:ext>
            </a:extLst>
          </p:cNvPr>
          <p:cNvSpPr/>
          <p:nvPr/>
        </p:nvSpPr>
        <p:spPr>
          <a:xfrm rot="5400000">
            <a:off x="-620090" y="3275642"/>
            <a:ext cx="241927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 RIGHT RESERVED BY FULL505 TEAM2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9779EA-C192-49C6-8E96-1374492D2768}"/>
              </a:ext>
            </a:extLst>
          </p:cNvPr>
          <p:cNvGrpSpPr/>
          <p:nvPr/>
        </p:nvGrpSpPr>
        <p:grpSpPr>
          <a:xfrm>
            <a:off x="11366469" y="5630566"/>
            <a:ext cx="433278" cy="833333"/>
            <a:chOff x="11611429" y="5882986"/>
            <a:chExt cx="433278" cy="83333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FF86-871D-4566-BD6B-F640E00AA98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0FBA50-E1F2-4E43-B740-B573D0700D07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B3F21F3-BBCC-8B6F-90AE-AA8E8E650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11" y="1209789"/>
            <a:ext cx="4824409" cy="30106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5B5D2C-B9F8-D048-4228-3B6227B5F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800" y="4366415"/>
            <a:ext cx="3013920" cy="21860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9CF431-E503-EE3E-6680-61F8EE93A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807" y="1209789"/>
            <a:ext cx="4037224" cy="432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08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334508" y="367690"/>
            <a:ext cx="11465239" cy="6122620"/>
            <a:chOff x="334508" y="367690"/>
            <a:chExt cx="11465239" cy="612262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6EA8890-F1FE-4698-86C2-BC0E0A5F5E72}"/>
                </a:ext>
              </a:extLst>
            </p:cNvPr>
            <p:cNvGrpSpPr/>
            <p:nvPr/>
          </p:nvGrpSpPr>
          <p:grpSpPr>
            <a:xfrm>
              <a:off x="1702461" y="1500951"/>
              <a:ext cx="4756670" cy="3961541"/>
              <a:chOff x="1891147" y="836889"/>
              <a:chExt cx="4756670" cy="3961541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884770E-10F6-4BFE-94B3-426B4F406B1E}"/>
                  </a:ext>
                </a:extLst>
              </p:cNvPr>
              <p:cNvSpPr/>
              <p:nvPr/>
            </p:nvSpPr>
            <p:spPr>
              <a:xfrm>
                <a:off x="1891147" y="836889"/>
                <a:ext cx="4756670" cy="481779"/>
              </a:xfrm>
              <a:prstGeom prst="rect">
                <a:avLst/>
              </a:prstGeom>
            </p:spPr>
            <p:txBody>
              <a:bodyPr wrap="square" lIns="54000" tIns="25200" rIns="54000" bIns="25200">
                <a:spAutoFit/>
              </a:bodyPr>
              <a:lstStyle/>
              <a:p>
                <a:r>
                  <a:rPr lang="en-US" altLang="ko-KR" sz="2800" kern="100" spc="-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  /  </a:t>
                </a:r>
                <a:r>
                  <a:rPr lang="ko-KR" altLang="en-US" sz="2800" kern="100" spc="-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영화 조회 서비스</a:t>
                </a:r>
                <a:endParaRPr lang="en-US" altLang="ko-KR" sz="2800" kern="100" spc="-10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19BDC02-22E9-4E42-B75F-E9ED0BDF5258}"/>
                  </a:ext>
                </a:extLst>
              </p:cNvPr>
              <p:cNvSpPr/>
              <p:nvPr/>
            </p:nvSpPr>
            <p:spPr>
              <a:xfrm>
                <a:off x="2464718" y="1463497"/>
                <a:ext cx="3124643" cy="3334933"/>
              </a:xfrm>
              <a:prstGeom prst="rect">
                <a:avLst/>
              </a:prstGeom>
            </p:spPr>
            <p:txBody>
              <a:bodyPr wrap="square" lIns="54000" tIns="25200" rIns="54000" bIns="2520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상영 중인 영화 순위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출시 영화 목록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영화 검색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영화 상세 정보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영화관별 상영 시간표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예매 사이트 이동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영화 리뷰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좋아요 표시한 영화 리스트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29CCDE-C741-4259-A988-5684FC125EF9}"/>
                </a:ext>
              </a:extLst>
            </p:cNvPr>
            <p:cNvSpPr txBox="1"/>
            <p:nvPr/>
          </p:nvSpPr>
          <p:spPr>
            <a:xfrm>
              <a:off x="527992" y="6213311"/>
              <a:ext cx="226554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kern="10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www.movietogether.com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C66616-573D-4DEA-B3C8-82F05E13C5BA}"/>
                </a:ext>
              </a:extLst>
            </p:cNvPr>
            <p:cNvSpPr/>
            <p:nvPr/>
          </p:nvSpPr>
          <p:spPr>
            <a:xfrm rot="5400000">
              <a:off x="-662035" y="3317587"/>
              <a:ext cx="2503166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/>
              <a:r>
                <a:rPr lang="en-US" altLang="ko-KR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COPYRIGHT </a:t>
              </a:r>
              <a:r>
                <a:rPr lang="ko-KR" altLang="en-US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ⓒ </a:t>
              </a:r>
              <a:r>
                <a:rPr lang="en-US" altLang="ko-KR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ALL RIGHT RESERVED BY FULL505 TEAM2</a:t>
              </a:r>
              <a:endPara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833333"/>
              <a:chOff x="11611429" y="5882986"/>
              <a:chExt cx="433278" cy="83333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334508" y="367690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 제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A00BBA-BCFB-7745-07D5-A9C8194CE827}"/>
              </a:ext>
            </a:extLst>
          </p:cNvPr>
          <p:cNvSpPr/>
          <p:nvPr/>
        </p:nvSpPr>
        <p:spPr>
          <a:xfrm>
            <a:off x="6223201" y="1500951"/>
            <a:ext cx="4756670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 /  </a:t>
            </a:r>
            <a:r>
              <a:rPr lang="ko-KR" altLang="en-US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사이트 부가 기능</a:t>
            </a:r>
            <a:endParaRPr lang="en-US" altLang="ko-KR" sz="28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6C9A20-32E1-C691-3E86-163A890E23C6}"/>
              </a:ext>
            </a:extLst>
          </p:cNvPr>
          <p:cNvSpPr/>
          <p:nvPr/>
        </p:nvSpPr>
        <p:spPr>
          <a:xfrm>
            <a:off x="6796772" y="2127559"/>
            <a:ext cx="3423553" cy="2503936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자유 게시판 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(CRUD)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 문의 게시판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(CRUD)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 기능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 검색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업로드 및 다운로드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영화관 업데이트 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관리자용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1388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508" y="367690"/>
            <a:ext cx="5252560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EA5ABB-55F9-4D8C-B9AF-59310D3E3FC0}"/>
              </a:ext>
            </a:extLst>
          </p:cNvPr>
          <p:cNvSpPr txBox="1"/>
          <p:nvPr/>
        </p:nvSpPr>
        <p:spPr>
          <a:xfrm>
            <a:off x="527992" y="6213311"/>
            <a:ext cx="22319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www.movietogether.com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D515C-2BEA-435E-BC5E-2FEACE0030A2}"/>
              </a:ext>
            </a:extLst>
          </p:cNvPr>
          <p:cNvSpPr/>
          <p:nvPr/>
        </p:nvSpPr>
        <p:spPr>
          <a:xfrm rot="5400000">
            <a:off x="-620090" y="3275642"/>
            <a:ext cx="241927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 RIGHT RESERVED BY FULL505 TEAM2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9779EA-C192-49C6-8E96-1374492D2768}"/>
              </a:ext>
            </a:extLst>
          </p:cNvPr>
          <p:cNvGrpSpPr/>
          <p:nvPr/>
        </p:nvGrpSpPr>
        <p:grpSpPr>
          <a:xfrm>
            <a:off x="11366469" y="5630566"/>
            <a:ext cx="433278" cy="833333"/>
            <a:chOff x="11611429" y="5882986"/>
            <a:chExt cx="433278" cy="83333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FF86-871D-4566-BD6B-F640E00AA98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0FBA50-E1F2-4E43-B740-B573D0700D07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B703A7-4D08-67D7-C0C2-2F5EF55C075F}"/>
              </a:ext>
            </a:extLst>
          </p:cNvPr>
          <p:cNvSpPr/>
          <p:nvPr/>
        </p:nvSpPr>
        <p:spPr>
          <a:xfrm>
            <a:off x="6806205" y="1387709"/>
            <a:ext cx="219689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</a:t>
            </a:r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958EA-DF02-3148-B764-0B542678B142}"/>
              </a:ext>
            </a:extLst>
          </p:cNvPr>
          <p:cNvSpPr/>
          <p:nvPr/>
        </p:nvSpPr>
        <p:spPr>
          <a:xfrm>
            <a:off x="6806205" y="1970825"/>
            <a:ext cx="4071123" cy="157970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TMDB API </a:t>
            </a:r>
            <a:r>
              <a:rPr lang="ko-KR" altLang="en-US" sz="2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영화명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변동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영화진흥원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API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이름과 맞지 않아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데이터를 불러오는 데 오류 발생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영화 시리즈 숫자 앞 공백 추가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56EF8E-D7CB-E5F0-F14C-4AD896103A1A}"/>
              </a:ext>
            </a:extLst>
          </p:cNvPr>
          <p:cNvSpPr/>
          <p:nvPr/>
        </p:nvSpPr>
        <p:spPr>
          <a:xfrm>
            <a:off x="1695471" y="502099"/>
            <a:ext cx="205798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en-US" altLang="ko-KR" sz="27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API </a:t>
            </a:r>
            <a:r>
              <a:rPr lang="ko-KR" altLang="en-US" sz="27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변동</a:t>
            </a:r>
            <a:endParaRPr lang="en-US" altLang="ko-KR" sz="27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E5A379-B496-8FD7-4CFA-7A97EBE4266D}"/>
              </a:ext>
            </a:extLst>
          </p:cNvPr>
          <p:cNvGrpSpPr/>
          <p:nvPr/>
        </p:nvGrpSpPr>
        <p:grpSpPr>
          <a:xfrm>
            <a:off x="1099676" y="1253175"/>
            <a:ext cx="5300211" cy="1725951"/>
            <a:chOff x="730752" y="571376"/>
            <a:chExt cx="9957963" cy="30160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E1E9D2-B0C6-D037-A6D5-DF79C73FE4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02" t="8211" r="17309" b="33573"/>
            <a:stretch/>
          </p:blipFill>
          <p:spPr>
            <a:xfrm>
              <a:off x="730752" y="571376"/>
              <a:ext cx="9957963" cy="3016058"/>
            </a:xfrm>
            <a:prstGeom prst="rect">
              <a:avLst/>
            </a:prstGeom>
          </p:spPr>
        </p:pic>
      </p:grpSp>
      <p:sp>
        <p:nvSpPr>
          <p:cNvPr id="6" name="Freeform 7">
            <a:extLst>
              <a:ext uri="{FF2B5EF4-FFF2-40B4-BE49-F238E27FC236}">
                <a16:creationId xmlns:a16="http://schemas.microsoft.com/office/drawing/2014/main" id="{462E17BE-10D9-436F-A39A-65CB2B1C35B4}"/>
              </a:ext>
            </a:extLst>
          </p:cNvPr>
          <p:cNvSpPr/>
          <p:nvPr/>
        </p:nvSpPr>
        <p:spPr>
          <a:xfrm>
            <a:off x="2093238" y="3174327"/>
            <a:ext cx="4306649" cy="2742579"/>
          </a:xfrm>
          <a:custGeom>
            <a:avLst/>
            <a:gdLst/>
            <a:ahLst/>
            <a:cxnLst/>
            <a:rect l="l" t="t" r="r" b="b"/>
            <a:pathLst>
              <a:path w="8589713" h="5470138">
                <a:moveTo>
                  <a:pt x="0" y="0"/>
                </a:moveTo>
                <a:lnTo>
                  <a:pt x="8589713" y="0"/>
                </a:lnTo>
                <a:lnTo>
                  <a:pt x="8589713" y="5470138"/>
                </a:lnTo>
                <a:lnTo>
                  <a:pt x="0" y="5470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7A52B8-3C6F-F82D-7148-05F0C710FAB1}"/>
              </a:ext>
            </a:extLst>
          </p:cNvPr>
          <p:cNvSpPr/>
          <p:nvPr/>
        </p:nvSpPr>
        <p:spPr>
          <a:xfrm>
            <a:off x="6806205" y="3825579"/>
            <a:ext cx="219689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해결방법 </a:t>
            </a:r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F1B956-45C3-4CBE-2765-325547AAE71A}"/>
              </a:ext>
            </a:extLst>
          </p:cNvPr>
          <p:cNvSpPr/>
          <p:nvPr/>
        </p:nvSpPr>
        <p:spPr>
          <a:xfrm>
            <a:off x="6806205" y="4408695"/>
            <a:ext cx="4071123" cy="157970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TMDB API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검색 될 수 있도록 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영화명을 바꾸는 함수 추가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 Slice, </a:t>
            </a:r>
            <a:r>
              <a:rPr lang="en-US" altLang="ko-KR" sz="2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isNaN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활용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숫자가 있다면 공백을 추가하도록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029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508" y="367690"/>
            <a:ext cx="5252560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EA5ABB-55F9-4D8C-B9AF-59310D3E3FC0}"/>
              </a:ext>
            </a:extLst>
          </p:cNvPr>
          <p:cNvSpPr txBox="1"/>
          <p:nvPr/>
        </p:nvSpPr>
        <p:spPr>
          <a:xfrm>
            <a:off x="527992" y="6213311"/>
            <a:ext cx="22319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www.movietogether.com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D515C-2BEA-435E-BC5E-2FEACE0030A2}"/>
              </a:ext>
            </a:extLst>
          </p:cNvPr>
          <p:cNvSpPr/>
          <p:nvPr/>
        </p:nvSpPr>
        <p:spPr>
          <a:xfrm rot="5400000">
            <a:off x="-620090" y="3275642"/>
            <a:ext cx="241927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 RIGHT RESERVED BY FULL505 TEAM2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9779EA-C192-49C6-8E96-1374492D2768}"/>
              </a:ext>
            </a:extLst>
          </p:cNvPr>
          <p:cNvGrpSpPr/>
          <p:nvPr/>
        </p:nvGrpSpPr>
        <p:grpSpPr>
          <a:xfrm>
            <a:off x="11366469" y="5630566"/>
            <a:ext cx="433278" cy="833333"/>
            <a:chOff x="11611429" y="5882986"/>
            <a:chExt cx="433278" cy="83333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FF86-871D-4566-BD6B-F640E00AA98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21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0FBA50-E1F2-4E43-B740-B573D0700D07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B703A7-4D08-67D7-C0C2-2F5EF55C075F}"/>
              </a:ext>
            </a:extLst>
          </p:cNvPr>
          <p:cNvSpPr/>
          <p:nvPr/>
        </p:nvSpPr>
        <p:spPr>
          <a:xfrm>
            <a:off x="1223069" y="3783480"/>
            <a:ext cx="219689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</a:t>
            </a:r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958EA-DF02-3148-B764-0B542678B142}"/>
              </a:ext>
            </a:extLst>
          </p:cNvPr>
          <p:cNvSpPr/>
          <p:nvPr/>
        </p:nvSpPr>
        <p:spPr>
          <a:xfrm>
            <a:off x="1223069" y="4366596"/>
            <a:ext cx="4071123" cy="804112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영화 좋아요 리스트가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Null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값이면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My Page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자체가 오류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56EF8E-D7CB-E5F0-F14C-4AD896103A1A}"/>
              </a:ext>
            </a:extLst>
          </p:cNvPr>
          <p:cNvSpPr/>
          <p:nvPr/>
        </p:nvSpPr>
        <p:spPr>
          <a:xfrm>
            <a:off x="1695471" y="502099"/>
            <a:ext cx="5619729" cy="466391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en-US" altLang="ko-KR" sz="27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7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 페이지 좋아요 리스트 </a:t>
            </a:r>
            <a:r>
              <a:rPr lang="en-US" altLang="ko-KR" sz="27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Null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7A52B8-3C6F-F82D-7148-05F0C710FAB1}"/>
              </a:ext>
            </a:extLst>
          </p:cNvPr>
          <p:cNvSpPr/>
          <p:nvPr/>
        </p:nvSpPr>
        <p:spPr>
          <a:xfrm>
            <a:off x="5252441" y="3783480"/>
            <a:ext cx="219689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해결방법 </a:t>
            </a:r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F1B956-45C3-4CBE-2765-325547AAE71A}"/>
              </a:ext>
            </a:extLst>
          </p:cNvPr>
          <p:cNvSpPr/>
          <p:nvPr/>
        </p:nvSpPr>
        <p:spPr>
          <a:xfrm>
            <a:off x="5252441" y="4366596"/>
            <a:ext cx="6146482" cy="1949041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영화 좋아요 리스트를 불러오는 함수 자체에 에러 발생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이후 작성한 함수들이 작동되지 않음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Null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값일 경우를 대비하는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 추가하여 해결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Null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체크 함수의 필요성</a:t>
            </a:r>
            <a:r>
              <a:rPr lang="ko-KR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인식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1545029-8289-CFC9-C99B-3EA632585E1D}"/>
              </a:ext>
            </a:extLst>
          </p:cNvPr>
          <p:cNvSpPr/>
          <p:nvPr/>
        </p:nvSpPr>
        <p:spPr>
          <a:xfrm>
            <a:off x="6008855" y="1414071"/>
            <a:ext cx="5758707" cy="1939147"/>
          </a:xfrm>
          <a:custGeom>
            <a:avLst/>
            <a:gdLst/>
            <a:ahLst/>
            <a:cxnLst/>
            <a:rect l="l" t="t" r="r" b="b"/>
            <a:pathLst>
              <a:path w="9114234" h="2942588">
                <a:moveTo>
                  <a:pt x="0" y="0"/>
                </a:moveTo>
                <a:lnTo>
                  <a:pt x="9114234" y="0"/>
                </a:lnTo>
                <a:lnTo>
                  <a:pt x="9114234" y="2942588"/>
                </a:lnTo>
                <a:lnTo>
                  <a:pt x="0" y="2942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12" b="-514"/>
            </a:stretch>
          </a:blipFill>
        </p:spPr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FA854C-D3B2-0A35-054B-4E6D774A6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74" y="1165117"/>
            <a:ext cx="4901188" cy="241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16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539608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59C549-EC35-4015-A72F-69EDBE9AD991}"/>
              </a:ext>
            </a:extLst>
          </p:cNvPr>
          <p:cNvSpPr/>
          <p:nvPr/>
        </p:nvSpPr>
        <p:spPr>
          <a:xfrm rot="5400000">
            <a:off x="-741651" y="3366720"/>
            <a:ext cx="266239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 RIGHT RESERVED BY FULL505 TEAM2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BE71EF-4575-4235-93A4-E79EC842C55B}"/>
              </a:ext>
            </a:extLst>
          </p:cNvPr>
          <p:cNvGrpSpPr/>
          <p:nvPr/>
        </p:nvGrpSpPr>
        <p:grpSpPr>
          <a:xfrm>
            <a:off x="11366469" y="5630566"/>
            <a:ext cx="433278" cy="833333"/>
            <a:chOff x="11611429" y="5882986"/>
            <a:chExt cx="433278" cy="8333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4937EF-901C-40EE-A2BE-355C4AFAD7C4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22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455F48E-C614-4AD4-B976-963A9653C932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1659958" y="2283509"/>
            <a:ext cx="2692876" cy="2692876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4749562" y="2283509"/>
            <a:ext cx="2692876" cy="2692876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67AB01E-2A58-42D1-B89B-07072DBBAB89}"/>
              </a:ext>
            </a:extLst>
          </p:cNvPr>
          <p:cNvSpPr/>
          <p:nvPr/>
        </p:nvSpPr>
        <p:spPr>
          <a:xfrm>
            <a:off x="7839165" y="2283509"/>
            <a:ext cx="2692876" cy="2692876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2016738" y="3079740"/>
            <a:ext cx="19793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길어지는</a:t>
            </a:r>
            <a:endParaRPr lang="en-US" altLang="ko-KR" sz="20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000" kern="100" spc="-70" dirty="0" err="1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통신 시간</a:t>
            </a:r>
            <a:endParaRPr lang="en-US" altLang="ko-KR" sz="20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E5B620-4A88-46CB-A5F0-D38FAA331184}"/>
              </a:ext>
            </a:extLst>
          </p:cNvPr>
          <p:cNvSpPr txBox="1"/>
          <p:nvPr/>
        </p:nvSpPr>
        <p:spPr>
          <a:xfrm>
            <a:off x="2016738" y="3820576"/>
            <a:ext cx="1979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반복 실행 시 드라이버 오류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가능성 의문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948C6-A03B-545A-6498-C2ECD7BEE25C}"/>
              </a:ext>
            </a:extLst>
          </p:cNvPr>
          <p:cNvSpPr txBox="1"/>
          <p:nvPr/>
        </p:nvSpPr>
        <p:spPr>
          <a:xfrm>
            <a:off x="5093493" y="3079740"/>
            <a:ext cx="19793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반응형</a:t>
            </a:r>
            <a:endParaRPr lang="en-US" altLang="ko-KR" sz="20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페이지 제작</a:t>
            </a:r>
            <a:endParaRPr lang="en-US" altLang="ko-KR" sz="20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AEC798-91A7-03F7-BDD9-DDB78EE339BC}"/>
              </a:ext>
            </a:extLst>
          </p:cNvPr>
          <p:cNvSpPr txBox="1"/>
          <p:nvPr/>
        </p:nvSpPr>
        <p:spPr>
          <a:xfrm>
            <a:off x="5093493" y="3820576"/>
            <a:ext cx="1979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사이트가 반응형에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대응하지 못하는 아쉬움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5357E0-C02C-6CC2-5A38-47A454F5E1CD}"/>
              </a:ext>
            </a:extLst>
          </p:cNvPr>
          <p:cNvSpPr txBox="1"/>
          <p:nvPr/>
        </p:nvSpPr>
        <p:spPr>
          <a:xfrm>
            <a:off x="8195946" y="3079740"/>
            <a:ext cx="19793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좌석 선택</a:t>
            </a:r>
            <a:endParaRPr lang="en-US" altLang="ko-KR" sz="20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예매</a:t>
            </a:r>
            <a:r>
              <a:rPr lang="en-US" altLang="ko-KR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결제 기능</a:t>
            </a:r>
            <a:endParaRPr lang="en-US" altLang="ko-KR" sz="20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5D7A7-C2B4-0D21-C9D0-00729A8B3820}"/>
              </a:ext>
            </a:extLst>
          </p:cNvPr>
          <p:cNvSpPr txBox="1"/>
          <p:nvPr/>
        </p:nvSpPr>
        <p:spPr>
          <a:xfrm>
            <a:off x="8195946" y="3820576"/>
            <a:ext cx="1979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 주제에 걸맞는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예매</a:t>
            </a:r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기능 추가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94ECD3-9F9E-7329-E711-B011810027D4}"/>
              </a:ext>
            </a:extLst>
          </p:cNvPr>
          <p:cNvSpPr txBox="1"/>
          <p:nvPr/>
        </p:nvSpPr>
        <p:spPr>
          <a:xfrm>
            <a:off x="527992" y="6213311"/>
            <a:ext cx="22319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www.movietogether.com</a:t>
            </a:r>
          </a:p>
        </p:txBody>
      </p:sp>
    </p:spTree>
    <p:extLst>
      <p:ext uri="{BB962C8B-B14F-4D97-AF65-F5344CB8AC3E}">
        <p14:creationId xmlns:p14="http://schemas.microsoft.com/office/powerpoint/2010/main" val="1097194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539608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회고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59C549-EC35-4015-A72F-69EDBE9AD991}"/>
              </a:ext>
            </a:extLst>
          </p:cNvPr>
          <p:cNvSpPr/>
          <p:nvPr/>
        </p:nvSpPr>
        <p:spPr>
          <a:xfrm rot="5400000">
            <a:off x="-741651" y="3366720"/>
            <a:ext cx="266239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 RIGHT RESERVED BY FULL505 TEAM2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BE71EF-4575-4235-93A4-E79EC842C55B}"/>
              </a:ext>
            </a:extLst>
          </p:cNvPr>
          <p:cNvGrpSpPr/>
          <p:nvPr/>
        </p:nvGrpSpPr>
        <p:grpSpPr>
          <a:xfrm>
            <a:off x="11366469" y="5630566"/>
            <a:ext cx="433278" cy="833333"/>
            <a:chOff x="11611429" y="5882986"/>
            <a:chExt cx="433278" cy="8333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4937EF-901C-40EE-A2BE-355C4AFAD7C4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23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455F48E-C614-4AD4-B976-963A9653C932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1659958" y="2283509"/>
            <a:ext cx="2692876" cy="2692876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4749562" y="2283509"/>
            <a:ext cx="2692876" cy="2692876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67AB01E-2A58-42D1-B89B-07072DBBAB89}"/>
              </a:ext>
            </a:extLst>
          </p:cNvPr>
          <p:cNvSpPr/>
          <p:nvPr/>
        </p:nvSpPr>
        <p:spPr>
          <a:xfrm>
            <a:off x="7839165" y="2283509"/>
            <a:ext cx="2692876" cy="2692876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2016738" y="3079740"/>
            <a:ext cx="19793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kern="100" spc="-70" dirty="0" err="1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통한</a:t>
            </a:r>
            <a:endParaRPr lang="en-US" altLang="ko-KR" sz="20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defRPr/>
            </a:pP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협업 방법 연습</a:t>
            </a:r>
            <a:endParaRPr lang="en-US" altLang="ko-KR" sz="20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E5B620-4A88-46CB-A5F0-D38FAA331184}"/>
              </a:ext>
            </a:extLst>
          </p:cNvPr>
          <p:cNvSpPr txBox="1"/>
          <p:nvPr/>
        </p:nvSpPr>
        <p:spPr>
          <a:xfrm>
            <a:off x="2016738" y="3820576"/>
            <a:ext cx="1979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Branch</a:t>
            </a:r>
            <a:r>
              <a:rPr lang="ko-KR" altLang="en-US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Push / Merge</a:t>
            </a:r>
          </a:p>
          <a:p>
            <a:pPr algn="ctr">
              <a:defRPr/>
            </a:pPr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Commit </a:t>
            </a:r>
            <a:r>
              <a:rPr lang="ko-KR" altLang="en-US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활용 의의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948C6-A03B-545A-6498-C2ECD7BEE25C}"/>
              </a:ext>
            </a:extLst>
          </p:cNvPr>
          <p:cNvSpPr txBox="1"/>
          <p:nvPr/>
        </p:nvSpPr>
        <p:spPr>
          <a:xfrm>
            <a:off x="5093493" y="3008719"/>
            <a:ext cx="19793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Ajax </a:t>
            </a: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비동기 통신</a:t>
            </a:r>
            <a:endParaRPr lang="en-US" altLang="ko-KR" sz="20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Promise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AEC798-91A7-03F7-BDD9-DDB78EE339BC}"/>
              </a:ext>
            </a:extLst>
          </p:cNvPr>
          <p:cNvSpPr txBox="1"/>
          <p:nvPr/>
        </p:nvSpPr>
        <p:spPr>
          <a:xfrm>
            <a:off x="5093493" y="3749555"/>
            <a:ext cx="19793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비동기 통신 와중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순서를 정해주는 </a:t>
            </a:r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Promise</a:t>
            </a:r>
          </a:p>
          <a:p>
            <a:pPr algn="ctr">
              <a:defRPr/>
            </a:pPr>
            <a:r>
              <a:rPr lang="ko-KR" altLang="en-US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개념 활용과 어려움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5357E0-C02C-6CC2-5A38-47A454F5E1CD}"/>
              </a:ext>
            </a:extLst>
          </p:cNvPr>
          <p:cNvSpPr txBox="1"/>
          <p:nvPr/>
        </p:nvSpPr>
        <p:spPr>
          <a:xfrm>
            <a:off x="7956046" y="3276004"/>
            <a:ext cx="2459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Spring REST</a:t>
            </a:r>
          </a:p>
          <a:p>
            <a:pPr algn="ctr">
              <a:defRPr/>
            </a:pP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방식의 이해 향상</a:t>
            </a:r>
            <a:endParaRPr lang="en-US" altLang="ko-KR" sz="20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94ECD3-9F9E-7329-E711-B011810027D4}"/>
              </a:ext>
            </a:extLst>
          </p:cNvPr>
          <p:cNvSpPr txBox="1"/>
          <p:nvPr/>
        </p:nvSpPr>
        <p:spPr>
          <a:xfrm>
            <a:off x="527992" y="6213311"/>
            <a:ext cx="22319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www.movietogether.com</a:t>
            </a:r>
          </a:p>
        </p:txBody>
      </p:sp>
    </p:spTree>
    <p:extLst>
      <p:ext uri="{BB962C8B-B14F-4D97-AF65-F5344CB8AC3E}">
        <p14:creationId xmlns:p14="http://schemas.microsoft.com/office/powerpoint/2010/main" val="731582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08EA9ED-C372-4917-9D99-AE367F83ADE9}"/>
              </a:ext>
            </a:extLst>
          </p:cNvPr>
          <p:cNvGrpSpPr/>
          <p:nvPr/>
        </p:nvGrpSpPr>
        <p:grpSpPr>
          <a:xfrm>
            <a:off x="774108" y="2939223"/>
            <a:ext cx="10649919" cy="3184992"/>
            <a:chOff x="774108" y="2939223"/>
            <a:chExt cx="10649919" cy="318499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F8344D7-4ADA-4A88-8100-C4A8D852629E}"/>
                </a:ext>
              </a:extLst>
            </p:cNvPr>
            <p:cNvSpPr/>
            <p:nvPr/>
          </p:nvSpPr>
          <p:spPr>
            <a:xfrm>
              <a:off x="805809" y="2939223"/>
              <a:ext cx="4256994" cy="67710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/>
              <a:r>
                <a:rPr lang="en-US" altLang="ko-KR" sz="44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THANK YOU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3ECB377-47C2-43D1-B5B8-BB6D9FE36522}"/>
                </a:ext>
              </a:extLst>
            </p:cNvPr>
            <p:cNvSpPr/>
            <p:nvPr/>
          </p:nvSpPr>
          <p:spPr>
            <a:xfrm>
              <a:off x="7894040" y="5104830"/>
              <a:ext cx="3529987" cy="643449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4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FULL 505</a:t>
              </a:r>
            </a:p>
            <a:p>
              <a:pPr algn="r"/>
              <a:r>
                <a:rPr lang="en-US" altLang="ko-KR" sz="24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SPRING PROJECT TEAM2</a:t>
              </a:r>
              <a:endParaRPr lang="ko-KR" altLang="en-US" sz="2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9A2D908-C289-41A6-A996-145EAAADC091}"/>
                </a:ext>
              </a:extLst>
            </p:cNvPr>
            <p:cNvSpPr/>
            <p:nvPr/>
          </p:nvSpPr>
          <p:spPr>
            <a:xfrm>
              <a:off x="774108" y="5916465"/>
              <a:ext cx="2974212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9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COPYRIGHT </a:t>
              </a:r>
              <a:r>
                <a:rPr lang="ko-KR" altLang="en-US" sz="9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ⓒ </a:t>
              </a:r>
              <a:r>
                <a:rPr lang="en-US" altLang="ko-KR" sz="9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ALL RIGHT RESERVED BY FULL505 SPRING TEAM2</a:t>
              </a:r>
              <a:endParaRPr lang="ko-KR" altLang="en-US" sz="9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969B99-0D62-40AC-AF72-73D4521EA716}"/>
                </a:ext>
              </a:extLst>
            </p:cNvPr>
            <p:cNvSpPr txBox="1"/>
            <p:nvPr/>
          </p:nvSpPr>
          <p:spPr>
            <a:xfrm>
              <a:off x="9018165" y="5847216"/>
              <a:ext cx="239972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kern="10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www.movietogether.com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4951199-0D01-45F2-84BA-B5532D73177F}"/>
                </a:ext>
              </a:extLst>
            </p:cNvPr>
            <p:cNvCxnSpPr>
              <a:cxnSpLocks/>
            </p:cNvCxnSpPr>
            <p:nvPr/>
          </p:nvCxnSpPr>
          <p:spPr>
            <a:xfrm>
              <a:off x="4035105" y="5985714"/>
              <a:ext cx="522162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3645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508" y="367690"/>
            <a:ext cx="5252560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사용 언어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EA5ABB-55F9-4D8C-B9AF-59310D3E3FC0}"/>
              </a:ext>
            </a:extLst>
          </p:cNvPr>
          <p:cNvSpPr txBox="1"/>
          <p:nvPr/>
        </p:nvSpPr>
        <p:spPr>
          <a:xfrm>
            <a:off x="527992" y="6213311"/>
            <a:ext cx="22319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www.movietogether.com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D515C-2BEA-435E-BC5E-2FEACE0030A2}"/>
              </a:ext>
            </a:extLst>
          </p:cNvPr>
          <p:cNvSpPr/>
          <p:nvPr/>
        </p:nvSpPr>
        <p:spPr>
          <a:xfrm rot="5400000">
            <a:off x="-620090" y="3275642"/>
            <a:ext cx="241927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 RIGHT RESERVED BY FULL505 TEAM2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9779EA-C192-49C6-8E96-1374492D2768}"/>
              </a:ext>
            </a:extLst>
          </p:cNvPr>
          <p:cNvGrpSpPr/>
          <p:nvPr/>
        </p:nvGrpSpPr>
        <p:grpSpPr>
          <a:xfrm>
            <a:off x="11366469" y="5630566"/>
            <a:ext cx="433278" cy="833333"/>
            <a:chOff x="11611429" y="5882986"/>
            <a:chExt cx="433278" cy="83333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FF86-871D-4566-BD6B-F640E00AA98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0FBA50-E1F2-4E43-B740-B573D0700D07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ACF98F-E52C-46EF-AD72-578574F9A48C}"/>
              </a:ext>
            </a:extLst>
          </p:cNvPr>
          <p:cNvSpPr/>
          <p:nvPr/>
        </p:nvSpPr>
        <p:spPr>
          <a:xfrm>
            <a:off x="1509887" y="2939980"/>
            <a:ext cx="12734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SPRING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21DF728-78A6-44E3-DC2A-109CE02BD6D6}"/>
              </a:ext>
            </a:extLst>
          </p:cNvPr>
          <p:cNvSpPr/>
          <p:nvPr/>
        </p:nvSpPr>
        <p:spPr>
          <a:xfrm>
            <a:off x="1332787" y="2306803"/>
            <a:ext cx="1627634" cy="16276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F001137-0188-8AB4-5CF2-8A0451C732EF}"/>
              </a:ext>
            </a:extLst>
          </p:cNvPr>
          <p:cNvSpPr/>
          <p:nvPr/>
        </p:nvSpPr>
        <p:spPr>
          <a:xfrm>
            <a:off x="3382156" y="2306803"/>
            <a:ext cx="1627634" cy="16276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45DE86-FF6E-FEC4-B3C1-D30F05546423}"/>
              </a:ext>
            </a:extLst>
          </p:cNvPr>
          <p:cNvSpPr/>
          <p:nvPr/>
        </p:nvSpPr>
        <p:spPr>
          <a:xfrm>
            <a:off x="3559256" y="2766677"/>
            <a:ext cx="12734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Java</a:t>
            </a:r>
          </a:p>
          <a:p>
            <a:pPr algn="ctr"/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Script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4DEEF0-2A3D-8648-1FA5-5C841CF85A50}"/>
              </a:ext>
            </a:extLst>
          </p:cNvPr>
          <p:cNvSpPr/>
          <p:nvPr/>
        </p:nvSpPr>
        <p:spPr>
          <a:xfrm>
            <a:off x="5608625" y="2920565"/>
            <a:ext cx="12734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 SQL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4319F96-133D-E35B-3DC2-E68841064DFF}"/>
              </a:ext>
            </a:extLst>
          </p:cNvPr>
          <p:cNvSpPr/>
          <p:nvPr/>
        </p:nvSpPr>
        <p:spPr>
          <a:xfrm>
            <a:off x="5431525" y="2306803"/>
            <a:ext cx="1627634" cy="16276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0E4D9C3-C51E-C2C7-737B-B9E4B7A8B375}"/>
              </a:ext>
            </a:extLst>
          </p:cNvPr>
          <p:cNvSpPr/>
          <p:nvPr/>
        </p:nvSpPr>
        <p:spPr>
          <a:xfrm>
            <a:off x="7480894" y="2306803"/>
            <a:ext cx="1627634" cy="16276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4B3C21-6212-05C0-0256-B77729C57C5C}"/>
              </a:ext>
            </a:extLst>
          </p:cNvPr>
          <p:cNvSpPr/>
          <p:nvPr/>
        </p:nvSpPr>
        <p:spPr>
          <a:xfrm>
            <a:off x="7657994" y="2939980"/>
            <a:ext cx="12734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 Batis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6E3F0DB-6373-444D-C914-C8561468C52F}"/>
              </a:ext>
            </a:extLst>
          </p:cNvPr>
          <p:cNvSpPr/>
          <p:nvPr/>
        </p:nvSpPr>
        <p:spPr>
          <a:xfrm>
            <a:off x="9707363" y="2951046"/>
            <a:ext cx="12734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Selenium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2DC3F55-7125-723B-4AC5-F971A7938F36}"/>
              </a:ext>
            </a:extLst>
          </p:cNvPr>
          <p:cNvSpPr/>
          <p:nvPr/>
        </p:nvSpPr>
        <p:spPr>
          <a:xfrm>
            <a:off x="9530263" y="2337284"/>
            <a:ext cx="1627634" cy="16276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750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508" y="367690"/>
            <a:ext cx="5252560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화면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EA5ABB-55F9-4D8C-B9AF-59310D3E3FC0}"/>
              </a:ext>
            </a:extLst>
          </p:cNvPr>
          <p:cNvSpPr txBox="1"/>
          <p:nvPr/>
        </p:nvSpPr>
        <p:spPr>
          <a:xfrm>
            <a:off x="527992" y="6213311"/>
            <a:ext cx="22319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www.movietogether.com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D515C-2BEA-435E-BC5E-2FEACE0030A2}"/>
              </a:ext>
            </a:extLst>
          </p:cNvPr>
          <p:cNvSpPr/>
          <p:nvPr/>
        </p:nvSpPr>
        <p:spPr>
          <a:xfrm rot="5400000">
            <a:off x="-620090" y="3275642"/>
            <a:ext cx="241927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 RIGHT RESERVED BY FULL505 TEAM2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9779EA-C192-49C6-8E96-1374492D2768}"/>
              </a:ext>
            </a:extLst>
          </p:cNvPr>
          <p:cNvGrpSpPr/>
          <p:nvPr/>
        </p:nvGrpSpPr>
        <p:grpSpPr>
          <a:xfrm>
            <a:off x="11366469" y="5630566"/>
            <a:ext cx="433278" cy="833333"/>
            <a:chOff x="11611429" y="5882986"/>
            <a:chExt cx="433278" cy="83333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FF86-871D-4566-BD6B-F640E00AA98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0FBA50-E1F2-4E43-B740-B573D0700D07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9C0367B2-D181-5D2A-E1E3-60EEC2195DBA}"/>
              </a:ext>
            </a:extLst>
          </p:cNvPr>
          <p:cNvGrpSpPr/>
          <p:nvPr/>
        </p:nvGrpSpPr>
        <p:grpSpPr>
          <a:xfrm>
            <a:off x="1111440" y="1612265"/>
            <a:ext cx="6222097" cy="3633470"/>
            <a:chOff x="0" y="0"/>
            <a:chExt cx="14773564" cy="8450232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9563EAD3-02EE-07D3-E6FB-B7A94F3BB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86" r="486"/>
            <a:stretch>
              <a:fillRect/>
            </a:stretch>
          </p:blipFill>
          <p:spPr>
            <a:xfrm>
              <a:off x="0" y="0"/>
              <a:ext cx="14773564" cy="8450232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B703A7-4D08-67D7-C0C2-2F5EF55C075F}"/>
              </a:ext>
            </a:extLst>
          </p:cNvPr>
          <p:cNvSpPr/>
          <p:nvPr/>
        </p:nvSpPr>
        <p:spPr>
          <a:xfrm>
            <a:off x="7623883" y="1500505"/>
            <a:ext cx="219689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958EA-DF02-3148-B764-0B542678B142}"/>
              </a:ext>
            </a:extLst>
          </p:cNvPr>
          <p:cNvSpPr/>
          <p:nvPr/>
        </p:nvSpPr>
        <p:spPr>
          <a:xfrm>
            <a:off x="7623883" y="2083621"/>
            <a:ext cx="4071123" cy="1191910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일간 박스오피스 순위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영화 제목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총 관람객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개봉일 호출 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E73A00-A224-2296-D596-D25E2DB74BF3}"/>
              </a:ext>
            </a:extLst>
          </p:cNvPr>
          <p:cNvSpPr/>
          <p:nvPr/>
        </p:nvSpPr>
        <p:spPr>
          <a:xfrm>
            <a:off x="7623883" y="3700225"/>
            <a:ext cx="219689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</a:t>
            </a:r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/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10CEC1-9437-2E4B-EDED-EC27A3B1348F}"/>
              </a:ext>
            </a:extLst>
          </p:cNvPr>
          <p:cNvSpPr/>
          <p:nvPr/>
        </p:nvSpPr>
        <p:spPr>
          <a:xfrm>
            <a:off x="7623883" y="4283341"/>
            <a:ext cx="4071123" cy="152430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영화 진흥원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API</a:t>
            </a:r>
          </a:p>
          <a:p>
            <a:pPr>
              <a:lnSpc>
                <a:spcPct val="120000"/>
              </a:lnSpc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TMDB(Search) API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영화 진흥원에서 제공한 제목 활용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100">
                <a:solidFill>
                  <a:schemeClr val="tx1">
                    <a:lumMod val="65000"/>
                    <a:lumOff val="35000"/>
                  </a:schemeClr>
                </a:solidFill>
              </a:rPr>
              <a:t>Promise </a:t>
            </a:r>
            <a:r>
              <a:rPr lang="ko-KR" alt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객체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활용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069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508" y="367690"/>
            <a:ext cx="5252560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검색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EA5ABB-55F9-4D8C-B9AF-59310D3E3FC0}"/>
              </a:ext>
            </a:extLst>
          </p:cNvPr>
          <p:cNvSpPr txBox="1"/>
          <p:nvPr/>
        </p:nvSpPr>
        <p:spPr>
          <a:xfrm>
            <a:off x="527992" y="6213311"/>
            <a:ext cx="22319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www.movietogether.com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D515C-2BEA-435E-BC5E-2FEACE0030A2}"/>
              </a:ext>
            </a:extLst>
          </p:cNvPr>
          <p:cNvSpPr/>
          <p:nvPr/>
        </p:nvSpPr>
        <p:spPr>
          <a:xfrm rot="5400000">
            <a:off x="-620090" y="3275642"/>
            <a:ext cx="241927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 RIGHT RESERVED BY FULL505 TEAM2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9779EA-C192-49C6-8E96-1374492D2768}"/>
              </a:ext>
            </a:extLst>
          </p:cNvPr>
          <p:cNvGrpSpPr/>
          <p:nvPr/>
        </p:nvGrpSpPr>
        <p:grpSpPr>
          <a:xfrm>
            <a:off x="11366469" y="5630566"/>
            <a:ext cx="433278" cy="833333"/>
            <a:chOff x="11611429" y="5882986"/>
            <a:chExt cx="433278" cy="83333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FF86-871D-4566-BD6B-F640E00AA98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0FBA50-E1F2-4E43-B740-B573D0700D07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B703A7-4D08-67D7-C0C2-2F5EF55C075F}"/>
              </a:ext>
            </a:extLst>
          </p:cNvPr>
          <p:cNvSpPr/>
          <p:nvPr/>
        </p:nvSpPr>
        <p:spPr>
          <a:xfrm>
            <a:off x="7623883" y="1824355"/>
            <a:ext cx="219689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958EA-DF02-3148-B764-0B542678B142}"/>
              </a:ext>
            </a:extLst>
          </p:cNvPr>
          <p:cNvSpPr/>
          <p:nvPr/>
        </p:nvSpPr>
        <p:spPr>
          <a:xfrm>
            <a:off x="7623883" y="2407471"/>
            <a:ext cx="4071123" cy="416313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영화명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입력 시 검색결과 출력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E73A00-A224-2296-D596-D25E2DB74BF3}"/>
              </a:ext>
            </a:extLst>
          </p:cNvPr>
          <p:cNvSpPr/>
          <p:nvPr/>
        </p:nvSpPr>
        <p:spPr>
          <a:xfrm>
            <a:off x="7623883" y="3271071"/>
            <a:ext cx="219689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방법 </a:t>
            </a:r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10CEC1-9437-2E4B-EDED-EC27A3B1348F}"/>
              </a:ext>
            </a:extLst>
          </p:cNvPr>
          <p:cNvSpPr/>
          <p:nvPr/>
        </p:nvSpPr>
        <p:spPr>
          <a:xfrm>
            <a:off x="7623883" y="3854187"/>
            <a:ext cx="4071123" cy="1139716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검색어를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Local Storage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저장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TMDB(Search) API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활용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영화 포스터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줄거리 등 출력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(ajax)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6C125D78-0BE5-BFB2-FDB5-1299A127CC76}"/>
              </a:ext>
            </a:extLst>
          </p:cNvPr>
          <p:cNvGrpSpPr/>
          <p:nvPr/>
        </p:nvGrpSpPr>
        <p:grpSpPr>
          <a:xfrm>
            <a:off x="1035240" y="1624841"/>
            <a:ext cx="6381621" cy="3620894"/>
            <a:chOff x="0" y="0"/>
            <a:chExt cx="11318374" cy="647980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80CF878D-F482-6F03-5763-D16DFC7BAD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" r="20916"/>
            <a:stretch/>
          </p:blipFill>
          <p:spPr>
            <a:xfrm>
              <a:off x="0" y="0"/>
              <a:ext cx="11318374" cy="6479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387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508" y="367690"/>
            <a:ext cx="5252560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출시 영화 리스트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EA5ABB-55F9-4D8C-B9AF-59310D3E3FC0}"/>
              </a:ext>
            </a:extLst>
          </p:cNvPr>
          <p:cNvSpPr txBox="1"/>
          <p:nvPr/>
        </p:nvSpPr>
        <p:spPr>
          <a:xfrm>
            <a:off x="527992" y="6213311"/>
            <a:ext cx="22319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www.movietogether.com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D515C-2BEA-435E-BC5E-2FEACE0030A2}"/>
              </a:ext>
            </a:extLst>
          </p:cNvPr>
          <p:cNvSpPr/>
          <p:nvPr/>
        </p:nvSpPr>
        <p:spPr>
          <a:xfrm rot="5400000">
            <a:off x="-620090" y="3275642"/>
            <a:ext cx="241927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 RIGHT RESERVED BY FULL505 TEAM2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9779EA-C192-49C6-8E96-1374492D2768}"/>
              </a:ext>
            </a:extLst>
          </p:cNvPr>
          <p:cNvGrpSpPr/>
          <p:nvPr/>
        </p:nvGrpSpPr>
        <p:grpSpPr>
          <a:xfrm>
            <a:off x="11366469" y="5630566"/>
            <a:ext cx="433278" cy="833333"/>
            <a:chOff x="11611429" y="5882986"/>
            <a:chExt cx="433278" cy="83333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FF86-871D-4566-BD6B-F640E00AA98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0FBA50-E1F2-4E43-B740-B573D0700D07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B703A7-4D08-67D7-C0C2-2F5EF55C075F}"/>
              </a:ext>
            </a:extLst>
          </p:cNvPr>
          <p:cNvSpPr/>
          <p:nvPr/>
        </p:nvSpPr>
        <p:spPr>
          <a:xfrm>
            <a:off x="7378170" y="1824355"/>
            <a:ext cx="219689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958EA-DF02-3148-B764-0B542678B142}"/>
              </a:ext>
            </a:extLst>
          </p:cNvPr>
          <p:cNvSpPr/>
          <p:nvPr/>
        </p:nvSpPr>
        <p:spPr>
          <a:xfrm>
            <a:off x="7378170" y="2407471"/>
            <a:ext cx="4071123" cy="416313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최근 출시 영화 리스트 보기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E73A00-A224-2296-D596-D25E2DB74BF3}"/>
              </a:ext>
            </a:extLst>
          </p:cNvPr>
          <p:cNvSpPr/>
          <p:nvPr/>
        </p:nvSpPr>
        <p:spPr>
          <a:xfrm>
            <a:off x="7378170" y="3271071"/>
            <a:ext cx="219689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방법 </a:t>
            </a:r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10CEC1-9437-2E4B-EDED-EC27A3B1348F}"/>
              </a:ext>
            </a:extLst>
          </p:cNvPr>
          <p:cNvSpPr/>
          <p:nvPr/>
        </p:nvSpPr>
        <p:spPr>
          <a:xfrm>
            <a:off x="7378170" y="3854187"/>
            <a:ext cx="4071123" cy="1084317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100">
                <a:solidFill>
                  <a:schemeClr val="tx1">
                    <a:lumMod val="65000"/>
                    <a:lumOff val="35000"/>
                  </a:schemeClr>
                </a:solidFill>
              </a:rPr>
              <a:t>TMDB(List)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API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활용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페이지 번호를 받아 영화 목록을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페이지 순서대로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띄워줌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(ajax)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73CFB4-1B1F-E807-A70E-D71C7F73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28" y="1532142"/>
            <a:ext cx="6037217" cy="379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57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244F9C7-087B-2732-EF97-CD0914148A89}"/>
              </a:ext>
            </a:extLst>
          </p:cNvPr>
          <p:cNvSpPr/>
          <p:nvPr/>
        </p:nvSpPr>
        <p:spPr>
          <a:xfrm>
            <a:off x="957422" y="4229100"/>
            <a:ext cx="5942997" cy="158846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508" y="367690"/>
            <a:ext cx="591389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</a:t>
            </a:r>
            <a:r>
              <a:rPr lang="ko-KR" altLang="en-US" sz="4400" kern="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 </a:t>
            </a:r>
            <a:r>
              <a:rPr lang="en-US" altLang="ko-KR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EA5ABB-55F9-4D8C-B9AF-59310D3E3FC0}"/>
              </a:ext>
            </a:extLst>
          </p:cNvPr>
          <p:cNvSpPr txBox="1"/>
          <p:nvPr/>
        </p:nvSpPr>
        <p:spPr>
          <a:xfrm>
            <a:off x="527992" y="6213311"/>
            <a:ext cx="22319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www.movietogether.com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D515C-2BEA-435E-BC5E-2FEACE0030A2}"/>
              </a:ext>
            </a:extLst>
          </p:cNvPr>
          <p:cNvSpPr/>
          <p:nvPr/>
        </p:nvSpPr>
        <p:spPr>
          <a:xfrm rot="5400000">
            <a:off x="-620090" y="3275642"/>
            <a:ext cx="241927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 RIGHT RESERVED BY FULL505 TEAM2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9779EA-C192-49C6-8E96-1374492D2768}"/>
              </a:ext>
            </a:extLst>
          </p:cNvPr>
          <p:cNvGrpSpPr/>
          <p:nvPr/>
        </p:nvGrpSpPr>
        <p:grpSpPr>
          <a:xfrm>
            <a:off x="11366469" y="5630566"/>
            <a:ext cx="433278" cy="833333"/>
            <a:chOff x="11611429" y="5882986"/>
            <a:chExt cx="433278" cy="83333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FF86-871D-4566-BD6B-F640E00AA98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07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0FBA50-E1F2-4E43-B740-B573D0700D07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B703A7-4D08-67D7-C0C2-2F5EF55C075F}"/>
              </a:ext>
            </a:extLst>
          </p:cNvPr>
          <p:cNvSpPr/>
          <p:nvPr/>
        </p:nvSpPr>
        <p:spPr>
          <a:xfrm>
            <a:off x="7378170" y="1645780"/>
            <a:ext cx="219689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958EA-DF02-3148-B764-0B542678B142}"/>
              </a:ext>
            </a:extLst>
          </p:cNvPr>
          <p:cNvSpPr/>
          <p:nvPr/>
        </p:nvSpPr>
        <p:spPr>
          <a:xfrm>
            <a:off x="7378170" y="2228896"/>
            <a:ext cx="4071123" cy="804112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선택한 영화 상세 정보 출력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좋아요 표시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시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E73A00-A224-2296-D596-D25E2DB74BF3}"/>
              </a:ext>
            </a:extLst>
          </p:cNvPr>
          <p:cNvSpPr/>
          <p:nvPr/>
        </p:nvSpPr>
        <p:spPr>
          <a:xfrm>
            <a:off x="7378170" y="3486055"/>
            <a:ext cx="219689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방법 </a:t>
            </a:r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10CEC1-9437-2E4B-EDED-EC27A3B1348F}"/>
              </a:ext>
            </a:extLst>
          </p:cNvPr>
          <p:cNvSpPr/>
          <p:nvPr/>
        </p:nvSpPr>
        <p:spPr>
          <a:xfrm>
            <a:off x="7378170" y="4069171"/>
            <a:ext cx="4071123" cy="1084317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다음 영화 검색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활용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다음 영화 서버와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방식 통신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JSON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형식으로 받아 화면에 출력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ajax)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567B23-5EDF-D3E2-D540-6890497D6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15" y="1388577"/>
            <a:ext cx="6026624" cy="27079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757E35-A9C3-B735-D175-0796F8C2D66D}"/>
              </a:ext>
            </a:extLst>
          </p:cNvPr>
          <p:cNvSpPr/>
          <p:nvPr/>
        </p:nvSpPr>
        <p:spPr>
          <a:xfrm>
            <a:off x="1333948" y="4431587"/>
            <a:ext cx="5400338" cy="920233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개봉된 모든 영화들을 </a:t>
            </a:r>
            <a:r>
              <a:rPr lang="en-US" altLang="ko-KR"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저장</a:t>
            </a:r>
            <a:r>
              <a:rPr lang="en-US" altLang="ko-KR"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160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chemeClr val="bg1"/>
                </a:solidFill>
                <a:latin typeface="+mn-ea"/>
              </a:rPr>
              <a:t>  </a:t>
            </a:r>
            <a:r>
              <a:rPr lang="en-US" altLang="ko-KR" sz="1600">
                <a:solidFill>
                  <a:schemeClr val="bg1"/>
                </a:solidFill>
                <a:latin typeface="+mn-ea"/>
              </a:rPr>
              <a:t>-  </a:t>
            </a:r>
            <a:r>
              <a:rPr lang="ko-KR" altLang="en-US" sz="1600">
                <a:solidFill>
                  <a:schemeClr val="bg1"/>
                </a:solidFill>
                <a:latin typeface="+mn-ea"/>
              </a:rPr>
              <a:t>목록에서 영화 클릭 시 해당 영화를 자동으로 </a:t>
            </a:r>
            <a:r>
              <a:rPr lang="en-US" altLang="ko-KR" sz="1600">
                <a:solidFill>
                  <a:schemeClr val="bg1"/>
                </a:solidFill>
                <a:latin typeface="+mn-ea"/>
              </a:rPr>
              <a:t>DB</a:t>
            </a:r>
            <a:r>
              <a:rPr lang="ko-KR" altLang="en-US" sz="1600">
                <a:solidFill>
                  <a:schemeClr val="bg1"/>
                </a:solidFill>
                <a:latin typeface="+mn-ea"/>
              </a:rPr>
              <a:t>에 저장</a:t>
            </a:r>
            <a:endParaRPr lang="en-US" altLang="ko-KR" sz="160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chemeClr val="bg1"/>
                </a:solidFill>
                <a:latin typeface="+mn-ea"/>
              </a:rPr>
              <a:t>  -  DB</a:t>
            </a:r>
            <a:r>
              <a:rPr lang="ko-KR" altLang="en-US" sz="1600">
                <a:solidFill>
                  <a:schemeClr val="bg1"/>
                </a:solidFill>
                <a:latin typeface="+mn-ea"/>
              </a:rPr>
              <a:t>에서 좋아요수와 </a:t>
            </a:r>
            <a:r>
              <a:rPr lang="en-US" altLang="ko-KR" sz="1600">
                <a:solidFill>
                  <a:schemeClr val="bg1"/>
                </a:solidFill>
                <a:latin typeface="+mn-ea"/>
              </a:rPr>
              <a:t>PK</a:t>
            </a:r>
            <a:r>
              <a:rPr lang="ko-KR" altLang="en-US" sz="1600">
                <a:solidFill>
                  <a:schemeClr val="bg1"/>
                </a:solidFill>
                <a:latin typeface="+mn-ea"/>
              </a:rPr>
              <a:t>값을 불러온 뒤 상세페이지로 이동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54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508" y="367690"/>
            <a:ext cx="591389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</a:t>
            </a:r>
            <a:r>
              <a:rPr lang="ko-KR" altLang="en-US" sz="4400" kern="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 </a:t>
            </a:r>
            <a:r>
              <a:rPr lang="en-US" altLang="ko-KR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EA5ABB-55F9-4D8C-B9AF-59310D3E3FC0}"/>
              </a:ext>
            </a:extLst>
          </p:cNvPr>
          <p:cNvSpPr txBox="1"/>
          <p:nvPr/>
        </p:nvSpPr>
        <p:spPr>
          <a:xfrm>
            <a:off x="527992" y="6213311"/>
            <a:ext cx="22319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www.movietogether.com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D515C-2BEA-435E-BC5E-2FEACE0030A2}"/>
              </a:ext>
            </a:extLst>
          </p:cNvPr>
          <p:cNvSpPr/>
          <p:nvPr/>
        </p:nvSpPr>
        <p:spPr>
          <a:xfrm rot="5400000">
            <a:off x="-620090" y="3275642"/>
            <a:ext cx="241927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 RIGHT RESERVED BY FULL505 TEAM2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9779EA-C192-49C6-8E96-1374492D2768}"/>
              </a:ext>
            </a:extLst>
          </p:cNvPr>
          <p:cNvGrpSpPr/>
          <p:nvPr/>
        </p:nvGrpSpPr>
        <p:grpSpPr>
          <a:xfrm>
            <a:off x="11366469" y="5630566"/>
            <a:ext cx="433278" cy="833333"/>
            <a:chOff x="11611429" y="5882986"/>
            <a:chExt cx="433278" cy="83333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FF86-871D-4566-BD6B-F640E00AA98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08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0FBA50-E1F2-4E43-B740-B573D0700D07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B703A7-4D08-67D7-C0C2-2F5EF55C075F}"/>
              </a:ext>
            </a:extLst>
          </p:cNvPr>
          <p:cNvSpPr/>
          <p:nvPr/>
        </p:nvSpPr>
        <p:spPr>
          <a:xfrm>
            <a:off x="7263887" y="1463434"/>
            <a:ext cx="219689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958EA-DF02-3148-B764-0B542678B142}"/>
              </a:ext>
            </a:extLst>
          </p:cNvPr>
          <p:cNvSpPr/>
          <p:nvPr/>
        </p:nvSpPr>
        <p:spPr>
          <a:xfrm>
            <a:off x="7263887" y="2046550"/>
            <a:ext cx="4285838" cy="1191910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영화 날짜 선택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캘린더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지역 극장 선택 후 영화관별 시간 확인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관련 영화 사이트로 이동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E73A00-A224-2296-D596-D25E2DB74BF3}"/>
              </a:ext>
            </a:extLst>
          </p:cNvPr>
          <p:cNvSpPr/>
          <p:nvPr/>
        </p:nvSpPr>
        <p:spPr>
          <a:xfrm>
            <a:off x="7263887" y="3585634"/>
            <a:ext cx="2196899" cy="48177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방법 </a:t>
            </a:r>
            <a:r>
              <a:rPr lang="en-US" altLang="ko-KR" sz="28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10CEC1-9437-2E4B-EDED-EC27A3B1348F}"/>
              </a:ext>
            </a:extLst>
          </p:cNvPr>
          <p:cNvSpPr/>
          <p:nvPr/>
        </p:nvSpPr>
        <p:spPr>
          <a:xfrm>
            <a:off x="7263887" y="4168750"/>
            <a:ext cx="4071123" cy="957166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jQuery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캘린더 제작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영화관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크롤링하여 시간표 정보 표시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- CGV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의 경우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Selenium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라이브러리 사용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F5A1B6-9E08-F8F4-EBA9-445779791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39" y="1377709"/>
            <a:ext cx="5986280" cy="249206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D89F02C-2D69-A7F9-4C26-3380AE357CCE}"/>
              </a:ext>
            </a:extLst>
          </p:cNvPr>
          <p:cNvSpPr/>
          <p:nvPr/>
        </p:nvSpPr>
        <p:spPr>
          <a:xfrm>
            <a:off x="957422" y="4229100"/>
            <a:ext cx="5942997" cy="158846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A154D2-A3E8-1C1E-F5AD-3D6FBCEBDFC1}"/>
              </a:ext>
            </a:extLst>
          </p:cNvPr>
          <p:cNvSpPr/>
          <p:nvPr/>
        </p:nvSpPr>
        <p:spPr>
          <a:xfrm>
            <a:off x="1386702" y="4388555"/>
            <a:ext cx="5195073" cy="1252631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Selenium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크롬 드라이버를 통해 인터넷 창을 열어 원하는 주소로 접속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페이지 내 </a:t>
            </a:r>
            <a:r>
              <a:rPr lang="en-US" altLang="ko-KR" sz="1600" dirty="0">
                <a:solidFill>
                  <a:schemeClr val="bg1"/>
                </a:solidFill>
              </a:rPr>
              <a:t>HTML </a:t>
            </a:r>
            <a:r>
              <a:rPr lang="ko-KR" altLang="en-US" sz="1600" dirty="0">
                <a:solidFill>
                  <a:schemeClr val="bg1"/>
                </a:solidFill>
              </a:rPr>
              <a:t>소스코드에서 특정요소 선택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JAVA</a:t>
            </a:r>
            <a:r>
              <a:rPr lang="ko-KR" altLang="en-US" sz="1600" dirty="0">
                <a:solidFill>
                  <a:schemeClr val="bg1"/>
                </a:solidFill>
              </a:rPr>
              <a:t>에서 처리할 수 있도록 하는 라이브러리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741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508" y="367690"/>
            <a:ext cx="591389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상세 </a:t>
            </a:r>
            <a:r>
              <a:rPr lang="en-US" altLang="ko-KR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4400" kern="1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sz="44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EA5ABB-55F9-4D8C-B9AF-59310D3E3FC0}"/>
              </a:ext>
            </a:extLst>
          </p:cNvPr>
          <p:cNvSpPr txBox="1"/>
          <p:nvPr/>
        </p:nvSpPr>
        <p:spPr>
          <a:xfrm>
            <a:off x="527992" y="6213311"/>
            <a:ext cx="22319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www.movietogether.com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D515C-2BEA-435E-BC5E-2FEACE0030A2}"/>
              </a:ext>
            </a:extLst>
          </p:cNvPr>
          <p:cNvSpPr/>
          <p:nvPr/>
        </p:nvSpPr>
        <p:spPr>
          <a:xfrm rot="5400000">
            <a:off x="-620090" y="3275642"/>
            <a:ext cx="241927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COPYRIGHT </a:t>
            </a:r>
            <a:r>
              <a: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 </a:t>
            </a:r>
            <a:r>
              <a:rPr lang="en-US" altLang="ko-KR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 RIGHT RESERVED BY FULL505 TEAM2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9779EA-C192-49C6-8E96-1374492D2768}"/>
              </a:ext>
            </a:extLst>
          </p:cNvPr>
          <p:cNvGrpSpPr/>
          <p:nvPr/>
        </p:nvGrpSpPr>
        <p:grpSpPr>
          <a:xfrm>
            <a:off x="11366469" y="5630566"/>
            <a:ext cx="433278" cy="833333"/>
            <a:chOff x="11611429" y="5882986"/>
            <a:chExt cx="433278" cy="83333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FF86-871D-4566-BD6B-F640E00AA98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09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0FBA50-E1F2-4E43-B740-B573D0700D07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2A6E7FE-0352-AA82-8A03-EF3FAE3FB0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15" t="17151" r="41452" b="64499"/>
          <a:stretch/>
        </p:blipFill>
        <p:spPr>
          <a:xfrm>
            <a:off x="957421" y="1348317"/>
            <a:ext cx="5286821" cy="15584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AB04F7-5617-EDB6-CF29-076958AA5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67" t="16528" r="33780" b="64880"/>
          <a:stretch/>
        </p:blipFill>
        <p:spPr>
          <a:xfrm>
            <a:off x="957422" y="3008543"/>
            <a:ext cx="5290978" cy="12770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C93BF2-E444-1D6F-28D2-28A316A92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26" t="17216" r="18018"/>
          <a:stretch/>
        </p:blipFill>
        <p:spPr>
          <a:xfrm>
            <a:off x="6648791" y="936419"/>
            <a:ext cx="4427579" cy="34017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C23956F-EC1D-9DEE-74F8-3A915E40C2DC}"/>
              </a:ext>
            </a:extLst>
          </p:cNvPr>
          <p:cNvSpPr/>
          <p:nvPr/>
        </p:nvSpPr>
        <p:spPr>
          <a:xfrm>
            <a:off x="651104" y="4595309"/>
            <a:ext cx="6220207" cy="1252631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메가박스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롯데시네마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영화관 사이트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내 통신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서버 주소 확인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(POST)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해당 주소에 </a:t>
            </a:r>
            <a:r>
              <a:rPr lang="en-US" altLang="ko-KR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HttpUrlConnection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클래스 이용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요청 전송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전달 받은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JSON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형식의 영화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시간표 데이터 파싱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좌석수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상영시간표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F14827-F484-F697-AD86-AEFD617EB84A}"/>
              </a:ext>
            </a:extLst>
          </p:cNvPr>
          <p:cNvSpPr/>
          <p:nvPr/>
        </p:nvSpPr>
        <p:spPr>
          <a:xfrm>
            <a:off x="7021714" y="4583243"/>
            <a:ext cx="4427579" cy="1252631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CGV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CGV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는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JSON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파일을 받아올 수 없었음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Selenium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라이브러리를 활용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웹사이트에서 상영시간표 정보 크롤링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316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/>
        </a:solidFill>
        <a:ln w="3175" cap="rnd">
          <a:noFill/>
          <a:round/>
        </a:ln>
      </a:spPr>
      <a:bodyPr lIns="0" tIns="0" rIns="0" bIns="0" rtlCol="0" anchor="ctr"/>
      <a:lstStyle>
        <a:defPPr algn="ctr">
          <a:defRPr sz="1700" kern="100" spc="-80" dirty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chemeClr val="bg1">
              <a:lumMod val="75000"/>
            </a:schemeClr>
          </a:solidFill>
          <a:round/>
          <a:headEnd w="sm" len="sm"/>
          <a:tailEnd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defRPr sz="1700" kern="100" spc="-80" dirty="0" err="1" smtClean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Pages>24</Pages>
  <Words>1167</Words>
  <Characters>0</Characters>
  <Application>Microsoft Office PowerPoint</Application>
  <DocSecurity>0</DocSecurity>
  <PresentationFormat>와이드스크린</PresentationFormat>
  <Lines>0</Lines>
  <Paragraphs>263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Arial</vt:lpstr>
      <vt:lpstr>나눔스퀘어</vt:lpstr>
      <vt:lpstr>나눔스퀘어 Light</vt:lpstr>
      <vt:lpstr>나눔스퀘어 Bold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 신</dc:creator>
  <cp:lastModifiedBy>Junho Park</cp:lastModifiedBy>
  <cp:revision>6</cp:revision>
  <dcterms:modified xsi:type="dcterms:W3CDTF">2023-07-28T18:45:06Z</dcterms:modified>
  <cp:version>9.104.158.49655</cp:version>
</cp:coreProperties>
</file>